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64"/>
  </p:notesMasterIdLst>
  <p:handoutMasterIdLst>
    <p:handoutMasterId r:id="rId65"/>
  </p:handoutMasterIdLst>
  <p:sldIdLst>
    <p:sldId id="277" r:id="rId5"/>
    <p:sldId id="346" r:id="rId6"/>
    <p:sldId id="745" r:id="rId7"/>
    <p:sldId id="318" r:id="rId8"/>
    <p:sldId id="2141411323" r:id="rId9"/>
    <p:sldId id="2141411341" r:id="rId10"/>
    <p:sldId id="507" r:id="rId11"/>
    <p:sldId id="774" r:id="rId12"/>
    <p:sldId id="487" r:id="rId13"/>
    <p:sldId id="764" r:id="rId14"/>
    <p:sldId id="749" r:id="rId15"/>
    <p:sldId id="762" r:id="rId16"/>
    <p:sldId id="813" r:id="rId17"/>
    <p:sldId id="814" r:id="rId18"/>
    <p:sldId id="763" r:id="rId19"/>
    <p:sldId id="491" r:id="rId20"/>
    <p:sldId id="496" r:id="rId21"/>
    <p:sldId id="765" r:id="rId22"/>
    <p:sldId id="767" r:id="rId23"/>
    <p:sldId id="766" r:id="rId24"/>
    <p:sldId id="2141411362" r:id="rId25"/>
    <p:sldId id="768" r:id="rId26"/>
    <p:sldId id="492" r:id="rId27"/>
    <p:sldId id="815" r:id="rId28"/>
    <p:sldId id="476" r:id="rId29"/>
    <p:sldId id="481" r:id="rId30"/>
    <p:sldId id="385" r:id="rId31"/>
    <p:sldId id="769" r:id="rId32"/>
    <p:sldId id="2141411322" r:id="rId33"/>
    <p:sldId id="777" r:id="rId34"/>
    <p:sldId id="2141411344" r:id="rId35"/>
    <p:sldId id="503" r:id="rId36"/>
    <p:sldId id="778" r:id="rId37"/>
    <p:sldId id="434" r:id="rId38"/>
    <p:sldId id="780" r:id="rId39"/>
    <p:sldId id="653" r:id="rId40"/>
    <p:sldId id="2141411343" r:id="rId41"/>
    <p:sldId id="493" r:id="rId42"/>
    <p:sldId id="489" r:id="rId43"/>
    <p:sldId id="488" r:id="rId44"/>
    <p:sldId id="497" r:id="rId45"/>
    <p:sldId id="751" r:id="rId46"/>
    <p:sldId id="415" r:id="rId47"/>
    <p:sldId id="494" r:id="rId48"/>
    <p:sldId id="504" r:id="rId49"/>
    <p:sldId id="566" r:id="rId50"/>
    <p:sldId id="821" r:id="rId51"/>
    <p:sldId id="502" r:id="rId52"/>
    <p:sldId id="501" r:id="rId53"/>
    <p:sldId id="500" r:id="rId54"/>
    <p:sldId id="499" r:id="rId55"/>
    <p:sldId id="505" r:id="rId56"/>
    <p:sldId id="783" r:id="rId57"/>
    <p:sldId id="802" r:id="rId58"/>
    <p:sldId id="803" r:id="rId59"/>
    <p:sldId id="786" r:id="rId60"/>
    <p:sldId id="800" r:id="rId61"/>
    <p:sldId id="801" r:id="rId62"/>
    <p:sldId id="273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F041FE8-B2FF-6008-DCA2-825155162E74}" name="Atteberry, Ashley J" initials="AA" userId="S::jd5846me@minnstate.edu::27b53c79-d365-4699-bd6f-fd059fefd45c" providerId="AD"/>
  <p188:author id="{A36D00F2-D055-003A-CBA0-D4E59BCE5D3F}" name="Sincleair Usher, Maegen A" initials="SA" userId="S::xn7137ve@minnstate.edu::568ef506-e085-4cac-952a-587f84d4a04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4C02"/>
    <a:srgbClr val="000000"/>
    <a:srgbClr val="990000"/>
    <a:srgbClr val="008042"/>
    <a:srgbClr val="006CB7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8837" autoAdjust="0"/>
  </p:normalViewPr>
  <p:slideViewPr>
    <p:cSldViewPr snapToGrid="0">
      <p:cViewPr varScale="1">
        <p:scale>
          <a:sx n="73" d="100"/>
          <a:sy n="73" d="100"/>
        </p:scale>
        <p:origin x="19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958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notesMaster" Target="notesMasters/notesMaster1.xml"/><Relationship Id="rId69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373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9401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5741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475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506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60586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5278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8952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668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1685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22095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C064E7-C48E-4997-9BE7-6B31B80C8274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154EFF-5710-7CF7-6331-DE61D7E2FF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348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006268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DA3947-8B55-D2BC-8ECB-644D1CDCEA2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863951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641C23-8DCD-1C0F-C49A-B0831E7DF6B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085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8DF15-111B-5F45-DED4-88C5BF786B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45185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1242104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701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7691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594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18382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C064E7-C48E-4997-9BE7-6B31B80C8274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59640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457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FD73C-4F87-D271-8324-A5903E117F9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5739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937F48-D485-49AB-BF6E-DE5EA95E8848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6F895-421C-5BA1-9D33-D5E6AD71311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256557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Arial" panose="020B0604020202020204" pitchFamily="34" charset="0"/>
              <a:buNone/>
              <a:tabLst>
                <a:tab pos="457200" algn="l"/>
              </a:tabLs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66512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endParaRPr lang="en-US" sz="1800" dirty="0"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460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290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0435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9169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217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94306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5DB31F-283A-DD02-1B88-15B1A1334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20777C-2761-842C-1A14-3755776146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9033E2-3C63-7E11-F66C-90B57E9B38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427403-AFDC-1CAD-9967-993608BE23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C03085-113D-4031-BEE6-D9A57953EDFC}" type="slidenum">
              <a:rPr kumimoji="0" 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7722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03320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3193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27433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02082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57891526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520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2510748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92609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287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33615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28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30488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359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99955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1249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296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8953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847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section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624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7272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543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336111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8136"/>
            <a:ext cx="12192000" cy="108065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213600" y="3124200"/>
            <a:ext cx="355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8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Date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299200" y="3468688"/>
            <a:ext cx="4470400" cy="4175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buNone/>
              <a:defRPr sz="16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DEPARMENT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320800" y="3886200"/>
            <a:ext cx="7924800" cy="1143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4000" b="1" baseline="0">
                <a:solidFill>
                  <a:srgbClr val="0C2340"/>
                </a:solidFill>
              </a:defRPr>
            </a:lvl1pPr>
          </a:lstStyle>
          <a:p>
            <a:pPr lvl="0"/>
            <a:r>
              <a:rPr lang="en-US"/>
              <a:t>Click to edit POWERPOINT PRESENTATION title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320800" y="5105400"/>
            <a:ext cx="3556000" cy="533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rgbClr val="009F4D"/>
                </a:solidFill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320800" y="5715000"/>
            <a:ext cx="37592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rgbClr val="ACA39A"/>
                </a:solidFill>
                <a:latin typeface="+mn-lt"/>
              </a:defRPr>
            </a:lvl1pPr>
          </a:lstStyle>
          <a:p>
            <a:pPr lvl="0"/>
            <a:r>
              <a:rPr lang="en-US"/>
              <a:t>MINNESOTA STATE</a:t>
            </a:r>
          </a:p>
        </p:txBody>
      </p:sp>
    </p:spTree>
    <p:extLst>
      <p:ext uri="{BB962C8B-B14F-4D97-AF65-F5344CB8AC3E}">
        <p14:creationId xmlns:p14="http://schemas.microsoft.com/office/powerpoint/2010/main" val="3296200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7" y="6096001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36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33110845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8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24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220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2057400" indent="-22860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2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400" b="1" cap="all" baseline="0">
                <a:solidFill>
                  <a:srgbClr val="0C23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1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34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2971800"/>
            <a:ext cx="8534400" cy="1447800"/>
          </a:xfrm>
        </p:spPr>
        <p:txBody>
          <a:bodyPr anchor="t"/>
          <a:lstStyle>
            <a:lvl1pPr algn="l">
              <a:defRPr sz="4000" b="1" cap="all">
                <a:solidFill>
                  <a:srgbClr val="0C2340"/>
                </a:solidFill>
              </a:defRPr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96" y="304800"/>
            <a:ext cx="467303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5944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chemeClr val="tx2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chemeClr val="tx2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chemeClr val="tx2"/>
                </a:solidFill>
              </a:defRPr>
            </a:lvl3pPr>
            <a:lvl4pPr>
              <a:buClr>
                <a:srgbClr val="009F4D"/>
              </a:buClr>
              <a:defRPr>
                <a:solidFill>
                  <a:schemeClr val="tx2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10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54720403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1200" y="1752600"/>
            <a:ext cx="5283200" cy="36576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 hasCustomPrompt="1"/>
          </p:nvPr>
        </p:nvSpPr>
        <p:spPr>
          <a:xfrm>
            <a:off x="6604000" y="2133600"/>
            <a:ext cx="4470400" cy="2895600"/>
          </a:xfrm>
        </p:spPr>
        <p:txBody>
          <a:bodyPr>
            <a:normAutofit/>
          </a:bodyPr>
          <a:lstStyle>
            <a:lvl1pPr marL="0" indent="0">
              <a:buNone/>
              <a:defRPr sz="15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single column copy layout text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0008" y="6096003"/>
            <a:ext cx="2622387" cy="66568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81000"/>
            <a:ext cx="10871200" cy="1066800"/>
          </a:xfrm>
        </p:spPr>
        <p:txBody>
          <a:bodyPr>
            <a:normAutofit/>
          </a:bodyPr>
          <a:lstStyle>
            <a:lvl1pPr marL="0" indent="0">
              <a:buNone/>
              <a:defRPr sz="27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142003654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9F4D"/>
              </a:buClr>
              <a:defRPr sz="2100">
                <a:solidFill>
                  <a:srgbClr val="0C2340"/>
                </a:solidFill>
              </a:defRPr>
            </a:lvl1pPr>
            <a:lvl2pPr>
              <a:buClr>
                <a:srgbClr val="009F4D"/>
              </a:buClr>
              <a:defRPr sz="1800">
                <a:solidFill>
                  <a:srgbClr val="0C2340"/>
                </a:solidFill>
              </a:defRPr>
            </a:lvl2pPr>
            <a:lvl3pPr>
              <a:buClr>
                <a:srgbClr val="009F4D"/>
              </a:buClr>
              <a:defRPr sz="1650">
                <a:solidFill>
                  <a:srgbClr val="0C2340"/>
                </a:solidFill>
              </a:defRPr>
            </a:lvl3pPr>
            <a:lvl4pPr>
              <a:buClr>
                <a:srgbClr val="009F4D"/>
              </a:buClr>
              <a:defRPr>
                <a:solidFill>
                  <a:srgbClr val="0C2340"/>
                </a:solidFill>
              </a:defRPr>
            </a:lvl4pPr>
            <a:lvl5pPr marL="1543050" indent="-171450">
              <a:buClr>
                <a:srgbClr val="009F4D"/>
              </a:buClr>
              <a:buFont typeface="Courier New" panose="02070309020205020404" pitchFamily="49" charset="0"/>
              <a:buChar char="o"/>
              <a:defRPr>
                <a:solidFill>
                  <a:srgbClr val="0C234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609600" y="533404"/>
            <a:ext cx="4876800" cy="609599"/>
          </a:xfrm>
        </p:spPr>
        <p:txBody>
          <a:bodyPr anchor="b">
            <a:normAutofit/>
          </a:bodyPr>
          <a:lstStyle>
            <a:lvl1pPr marL="0" indent="0" algn="l">
              <a:buNone/>
              <a:defRPr sz="1050" b="1" cap="all" baseline="0">
                <a:solidFill>
                  <a:srgbClr val="0C2340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SECTION TITLE </a:t>
            </a:r>
          </a:p>
          <a:p>
            <a:pPr lvl="0"/>
            <a:r>
              <a:rPr lang="en-US"/>
              <a:t>(WHICH can RUN OVER two lines)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1300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8000" y="2819400"/>
            <a:ext cx="10972800" cy="1143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Click to edit Section Title Page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0400" y="6096003"/>
            <a:ext cx="2641600" cy="665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832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54" r:id="rId21"/>
    <p:sldLayoutId id="2147483752" r:id="rId22"/>
    <p:sldLayoutId id="2147483725" r:id="rId23"/>
    <p:sldLayoutId id="2147483726" r:id="rId24"/>
    <p:sldLayoutId id="2147483727" r:id="rId25"/>
    <p:sldLayoutId id="2147483724" r:id="rId26"/>
    <p:sldLayoutId id="2147483755" r:id="rId27"/>
    <p:sldLayoutId id="2147483756" r:id="rId28"/>
    <p:sldLayoutId id="2147483758" r:id="rId29"/>
    <p:sldLayoutId id="2147483771" r:id="rId30"/>
    <p:sldLayoutId id="2147483789" r:id="rId31"/>
    <p:sldLayoutId id="2147483791" r:id="rId32"/>
    <p:sldLayoutId id="2147483802" r:id="rId33"/>
    <p:sldLayoutId id="2147483810" r:id="rId3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8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8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8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/>
              <a:t>Equal Opportunity &amp; Nondiscrimination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/>
              <a:t>Investigator Training</a:t>
            </a:r>
          </a:p>
          <a:p>
            <a:endParaRPr lang="en-US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Equal Opportunity and Compliance, Human Resources Division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/>
              <a:t>November 5-6, 2025</a:t>
            </a:r>
          </a:p>
        </p:txBody>
      </p:sp>
      <p:pic>
        <p:nvPicPr>
          <p:cNvPr id="30" name="Picture Placeholder 29">
            <a:extLst>
              <a:ext uri="{FF2B5EF4-FFF2-40B4-BE49-F238E27FC236}">
                <a16:creationId xmlns:a16="http://schemas.microsoft.com/office/drawing/2014/main" id="{E4CCBBB7-BA22-C436-1AF0-C247777D3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294D45-0D76-46BF-D834-6187AD6410B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Creating investigation plan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>
                <a:ea typeface="Calibri"/>
                <a:cs typeface="Calibri"/>
              </a:rPr>
              <a:t>Outline the scope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Complainant(s); Respondent(s); policies, allegations</a:t>
            </a:r>
          </a:p>
          <a:p>
            <a:r>
              <a:rPr lang="en-US">
                <a:ea typeface="Calibri"/>
                <a:cs typeface="Calibri"/>
              </a:rPr>
              <a:t>Allegations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What are the elements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Track information that goes to each element </a:t>
            </a:r>
          </a:p>
          <a:p>
            <a:r>
              <a:rPr lang="en-US">
                <a:ea typeface="Calibri"/>
                <a:cs typeface="Calibri"/>
              </a:rPr>
              <a:t>Witnesses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Large witness pool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Name, role, who identified by, information they possess, interview date, evidence submitted</a:t>
            </a:r>
          </a:p>
          <a:p>
            <a:r>
              <a:rPr lang="en-US">
                <a:ea typeface="Calibri"/>
                <a:cs typeface="Calibri"/>
              </a:rPr>
              <a:t>Investigative questions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Outline for each party </a:t>
            </a:r>
          </a:p>
          <a:p>
            <a:r>
              <a:rPr lang="en-US">
                <a:ea typeface="Calibri"/>
                <a:cs typeface="Calibri"/>
              </a:rPr>
              <a:t>Evidence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Received; Needed</a:t>
            </a:r>
          </a:p>
          <a:p>
            <a:endParaRPr lang="en-US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4743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CE1C7-9A54-7A31-628E-F11E8603CCC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Collecting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cs typeface="Calibri"/>
              </a:rPr>
              <a:t>Initial evidence to collect and review </a:t>
            </a:r>
            <a:endParaRPr lang="en-US"/>
          </a:p>
          <a:p>
            <a:pPr lvl="1"/>
            <a:r>
              <a:rPr lang="en-US">
                <a:cs typeface="Calibri"/>
              </a:rPr>
              <a:t>Time sensitive evidence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Security footage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Keycard access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University owned devices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Initial records to review </a:t>
            </a:r>
          </a:p>
          <a:p>
            <a:pPr lvl="2"/>
            <a:r>
              <a:rPr lang="en-US">
                <a:cs typeface="Calibri"/>
              </a:rPr>
              <a:t>Internal past 1B.1/1B.3 records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Personnel files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Conduct records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Reports: security, residential life, etc. 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>
                <a:cs typeface="Calibri"/>
              </a:rPr>
              <a:t>Org. Charts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Create a timeline</a:t>
            </a:r>
            <a:endParaRPr lang="en-US">
              <a:ea typeface="Calibri"/>
              <a:cs typeface="Calibri"/>
            </a:endParaRPr>
          </a:p>
          <a:p>
            <a:pPr lvl="2"/>
            <a:r>
              <a:rPr lang="en-US" sz="2400">
                <a:ea typeface="Calibri"/>
                <a:cs typeface="Calibri"/>
              </a:rPr>
              <a:t>Continue to grow as more information is gathered</a:t>
            </a:r>
          </a:p>
          <a:p>
            <a:pPr lvl="1"/>
            <a:r>
              <a:rPr lang="en-US">
                <a:ea typeface="Calibri"/>
                <a:cs typeface="Calibri"/>
              </a:rPr>
              <a:t>Tracking</a:t>
            </a:r>
          </a:p>
          <a:p>
            <a:pPr lvl="2"/>
            <a:r>
              <a:rPr lang="en-US">
                <a:ea typeface="Calibri"/>
                <a:cs typeface="Calibri"/>
              </a:rPr>
              <a:t>Who provided what and/or where it was found</a:t>
            </a: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02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FD5DF8-9A60-EB06-D8CA-FEB8D82F184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Types of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/>
              <a:t>Direct Evidence</a:t>
            </a:r>
          </a:p>
          <a:p>
            <a:pPr lvl="1"/>
            <a:r>
              <a:rPr lang="en-US"/>
              <a:t>Evidence based on personal knowledge or observation of a fact (can include documentary evidence)</a:t>
            </a:r>
          </a:p>
          <a:p>
            <a:r>
              <a:rPr lang="en-US"/>
              <a:t>Documentary Evidence </a:t>
            </a:r>
          </a:p>
          <a:p>
            <a:pPr lvl="1"/>
            <a:r>
              <a:rPr lang="en-US"/>
              <a:t>Written or recorded material used to prove its contents</a:t>
            </a:r>
          </a:p>
          <a:p>
            <a:r>
              <a:rPr lang="en-US"/>
              <a:t>Circumstantial Evidence</a:t>
            </a:r>
          </a:p>
          <a:p>
            <a:pPr lvl="1"/>
            <a:r>
              <a:rPr lang="en-US"/>
              <a:t>Direct evidence of a fact from which a person may reasonably infer the existence of another fact </a:t>
            </a:r>
          </a:p>
          <a:p>
            <a:pPr lvl="1"/>
            <a:r>
              <a:rPr lang="en-US"/>
              <a:t>Statements or behavior in other situations that support or refute alleged conduct </a:t>
            </a:r>
          </a:p>
          <a:p>
            <a:r>
              <a:rPr lang="en-US"/>
              <a:t>Character Evidence </a:t>
            </a:r>
          </a:p>
          <a:p>
            <a:r>
              <a:rPr lang="en-US"/>
              <a:t>Corroborating evidence</a:t>
            </a:r>
          </a:p>
          <a:p>
            <a:pPr lvl="1"/>
            <a:r>
              <a:rPr lang="en-US"/>
              <a:t>any admission or rationalizing of conduct; specific denial; witnesses with the opportunity to observe, recognize, or understand the situation</a:t>
            </a:r>
          </a:p>
          <a:p>
            <a:r>
              <a:rPr lang="en-US"/>
              <a:t>Hearsay Evidence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475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1184EDE-F4E8-0403-35CD-C299782EC5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Types of Evidence, cont.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/>
              <a:t>Hearsay Evidence</a:t>
            </a:r>
          </a:p>
          <a:p>
            <a:pPr lvl="1"/>
            <a:r>
              <a:rPr lang="en-US"/>
              <a:t>Information received from someone other than the interviewee 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/>
              <a:t>Offered to prove the truth of matter asserted </a:t>
            </a:r>
            <a:endParaRPr lang="en-US">
              <a:cs typeface="Calibri"/>
            </a:endParaRPr>
          </a:p>
          <a:p>
            <a:r>
              <a:rPr lang="en-US"/>
              <a:t>Exceptions to hearsay</a:t>
            </a:r>
            <a:endParaRPr lang="en-US">
              <a:cs typeface="Calibri"/>
            </a:endParaRPr>
          </a:p>
          <a:p>
            <a:pPr lvl="1"/>
            <a:r>
              <a:rPr lang="en-US"/>
              <a:t>Excited utterance </a:t>
            </a:r>
            <a:endParaRPr lang="en-US">
              <a:cs typeface="Calibri"/>
            </a:endParaRPr>
          </a:p>
          <a:p>
            <a:pPr lvl="1"/>
            <a:r>
              <a:rPr lang="en-US"/>
              <a:t>Present sense impressions</a:t>
            </a:r>
            <a:endParaRPr lang="en-US">
              <a:cs typeface="Calibri"/>
            </a:endParaRPr>
          </a:p>
          <a:p>
            <a:pPr lvl="1"/>
            <a:r>
              <a:rPr lang="en-US"/>
              <a:t>Recorded recollection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regularly conducted business activity </a:t>
            </a:r>
            <a:endParaRPr lang="en-US">
              <a:cs typeface="Calibri"/>
            </a:endParaRPr>
          </a:p>
          <a:p>
            <a:pPr lvl="1"/>
            <a:r>
              <a:rPr lang="en-US"/>
              <a:t>Public records and reports </a:t>
            </a:r>
            <a:endParaRPr lang="en-US">
              <a:cs typeface="Calibri"/>
            </a:endParaRPr>
          </a:p>
          <a:p>
            <a:pPr lvl="1"/>
            <a:r>
              <a:rPr lang="en-US"/>
              <a:t>Records of vital statistics 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Then existing Mental, emotional, physical condition</a:t>
            </a:r>
            <a:endParaRPr lang="en-US">
              <a:ea typeface="Calibri"/>
              <a:cs typeface="Calibri"/>
            </a:endParaRP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>
              <a:cs typeface="Calibri" panose="020F0502020204030204"/>
            </a:endParaRPr>
          </a:p>
          <a:p>
            <a:pPr lvl="2"/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77916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6EE1D-151E-236C-6A34-A6E07539315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Examples of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Personnel files/conduct records</a:t>
            </a:r>
          </a:p>
          <a:p>
            <a:r>
              <a:rPr lang="en-US">
                <a:ea typeface="Calibri"/>
                <a:cs typeface="Calibri"/>
              </a:rPr>
              <a:t>Meeting minutes</a:t>
            </a:r>
          </a:p>
          <a:p>
            <a:r>
              <a:rPr lang="en-US">
                <a:ea typeface="Calibri"/>
                <a:cs typeface="Calibri"/>
              </a:rPr>
              <a:t>Emails, voicemails, text messages. Etc. </a:t>
            </a:r>
          </a:p>
          <a:p>
            <a:r>
              <a:rPr lang="en-US">
                <a:ea typeface="Calibri"/>
                <a:cs typeface="Calibri"/>
              </a:rPr>
              <a:t>Security or Residential life report</a:t>
            </a:r>
          </a:p>
          <a:p>
            <a:r>
              <a:rPr lang="en-US">
                <a:ea typeface="Calibri"/>
                <a:cs typeface="Calibri"/>
              </a:rPr>
              <a:t>Social media records</a:t>
            </a:r>
          </a:p>
          <a:p>
            <a:r>
              <a:rPr lang="en-US">
                <a:ea typeface="Calibri"/>
                <a:cs typeface="Calibri"/>
              </a:rPr>
              <a:t>Supervisory notes</a:t>
            </a:r>
          </a:p>
          <a:p>
            <a:r>
              <a:rPr lang="en-US">
                <a:ea typeface="Calibri"/>
                <a:cs typeface="Calibri"/>
              </a:rPr>
              <a:t>Grading data </a:t>
            </a:r>
          </a:p>
          <a:p>
            <a:r>
              <a:rPr lang="en-US">
                <a:ea typeface="Calibri"/>
                <a:cs typeface="Calibri"/>
              </a:rPr>
              <a:t>D2L records </a:t>
            </a:r>
          </a:p>
          <a:p>
            <a:endParaRPr lang="en-US">
              <a:ea typeface="Calibri"/>
              <a:cs typeface="Calibri"/>
            </a:endParaRPr>
          </a:p>
          <a:p>
            <a:pPr lvl="1"/>
            <a:endParaRPr lang="en-US" sz="2200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5675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D291BF-D3EC-15B7-CB28-6C69760DEC7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Partnerships to obtain evidence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ea typeface="Calibri"/>
                <a:cs typeface="Calibri"/>
              </a:rPr>
              <a:t>Security</a:t>
            </a:r>
          </a:p>
          <a:p>
            <a:r>
              <a:rPr lang="en-US">
                <a:ea typeface="Calibri"/>
                <a:cs typeface="Calibri"/>
              </a:rPr>
              <a:t>Student Conduct/Student Affairs</a:t>
            </a:r>
          </a:p>
          <a:p>
            <a:r>
              <a:rPr lang="en-US">
                <a:ea typeface="Calibri"/>
                <a:cs typeface="Calibri"/>
              </a:rPr>
              <a:t>Human Resources </a:t>
            </a:r>
          </a:p>
          <a:p>
            <a:r>
              <a:rPr lang="en-US">
                <a:ea typeface="Calibri"/>
                <a:cs typeface="Calibri"/>
              </a:rPr>
              <a:t>Residential Life</a:t>
            </a:r>
          </a:p>
          <a:p>
            <a:r>
              <a:rPr lang="en-US">
                <a:ea typeface="Calibri"/>
                <a:cs typeface="Calibri"/>
              </a:rPr>
              <a:t>Athletics</a:t>
            </a:r>
          </a:p>
          <a:p>
            <a:r>
              <a:rPr lang="en-US">
                <a:ea typeface="Calibri"/>
                <a:cs typeface="Calibri"/>
              </a:rPr>
              <a:t>Other campus processes</a:t>
            </a:r>
          </a:p>
          <a:p>
            <a:r>
              <a:rPr lang="en-US">
                <a:ea typeface="Calibri"/>
                <a:cs typeface="Calibri"/>
              </a:rPr>
              <a:t>Ombudsperson</a:t>
            </a:r>
          </a:p>
          <a:p>
            <a:r>
              <a:rPr lang="en-US">
                <a:ea typeface="Calibri"/>
                <a:cs typeface="Calibri"/>
              </a:rPr>
              <a:t>Campus advocate </a:t>
            </a:r>
          </a:p>
          <a:p>
            <a:r>
              <a:rPr lang="en-US">
                <a:ea typeface="Calibri"/>
                <a:cs typeface="Calibri"/>
              </a:rPr>
              <a:t>Law enforcement</a:t>
            </a:r>
          </a:p>
          <a:p>
            <a:pPr marL="0" indent="0">
              <a:buNone/>
            </a:pPr>
            <a:endParaRPr lang="en-US">
              <a:ea typeface="Calibri"/>
              <a:cs typeface="Calibri"/>
            </a:endParaRPr>
          </a:p>
          <a:p>
            <a:pPr lvl="1"/>
            <a:endParaRPr lang="en-US">
              <a:ea typeface="Calibri"/>
              <a:cs typeface="Calibri"/>
            </a:endParaRPr>
          </a:p>
          <a:p>
            <a:pPr marL="914400" lvl="2" indent="0">
              <a:buNone/>
            </a:pPr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86369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E7ED8F-BEC7-4F9C-906D-FB2F2BBA0D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Who to interview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Complainant &amp; Respondent</a:t>
            </a:r>
          </a:p>
          <a:p>
            <a:r>
              <a:rPr lang="en-US">
                <a:cs typeface="Calibri"/>
              </a:rPr>
              <a:t>Witnesses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present in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Outcry witnesses – administrators, friends, family complainant/respondent shared with about incident(s)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Those involved in documenting incident or process/response - security, other administrators, etc.</a:t>
            </a:r>
          </a:p>
          <a:p>
            <a:pPr lvl="1"/>
            <a:r>
              <a:rPr lang="en-US">
                <a:cs typeface="Calibri"/>
              </a:rPr>
              <a:t>Focus on witnesses that have knowledge of the incident rather than the character of the individual</a:t>
            </a:r>
          </a:p>
          <a:p>
            <a:r>
              <a:rPr lang="en-US">
                <a:cs typeface="Calibri"/>
              </a:rPr>
              <a:t>Document interview decisions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Calibri"/>
                <a:cs typeface="Calibri"/>
              </a:rPr>
              <a:t>Who is doing the interview and why</a:t>
            </a:r>
          </a:p>
          <a:p>
            <a:pPr lvl="1"/>
            <a:r>
              <a:rPr lang="en-US">
                <a:ea typeface="Calibri"/>
                <a:cs typeface="Calibri"/>
              </a:rPr>
              <a:t>Why was someone not interviewed</a:t>
            </a:r>
          </a:p>
        </p:txBody>
      </p:sp>
    </p:spTree>
    <p:extLst>
      <p:ext uri="{BB962C8B-B14F-4D97-AF65-F5344CB8AC3E}">
        <p14:creationId xmlns:p14="http://schemas.microsoft.com/office/powerpoint/2010/main" val="855321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62B539-74D4-CBF0-BC1C-78E249E85A4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Scheduling Interviews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Order of interviews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Strategy – different order for different situations</a:t>
            </a:r>
            <a:endParaRPr lang="en-US" sz="2000">
              <a:cs typeface="Calibri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>
                <a:ea typeface="+mn-lt"/>
                <a:cs typeface="+mn-lt"/>
              </a:rPr>
              <a:t>Witnesses – may be helpful to start w/ "neutral persons"</a:t>
            </a:r>
          </a:p>
          <a:p>
            <a:r>
              <a:rPr lang="en-US" sz="2200">
                <a:ea typeface="+mn-lt"/>
                <a:cs typeface="+mn-lt"/>
              </a:rPr>
              <a:t>Timing 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Set aside enough time: prep, interview, notes/reflection time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Consider past interactions with party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Consult interview outline 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Flexibility – timing and location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Provide location options but be sensitive to different needs.</a:t>
            </a:r>
            <a:endParaRPr lang="en-US" sz="20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i.e., - Zoom requires technology, internet, etc.</a:t>
            </a:r>
            <a:endParaRPr lang="en-US" sz="2000">
              <a:cs typeface="Calibri"/>
            </a:endParaRPr>
          </a:p>
          <a:p>
            <a:r>
              <a:rPr lang="en-US" sz="2200">
                <a:ea typeface="+mn-lt"/>
                <a:cs typeface="+mn-lt"/>
              </a:rPr>
              <a:t>Accommodations</a:t>
            </a:r>
            <a:endParaRPr lang="en-US" sz="2200">
              <a:cs typeface="Calibri"/>
            </a:endParaRPr>
          </a:p>
          <a:p>
            <a:pPr lvl="1"/>
            <a:r>
              <a:rPr lang="en-US" sz="2000">
                <a:ea typeface="+mn-lt"/>
                <a:cs typeface="+mn-lt"/>
              </a:rPr>
              <a:t>Know who/what departments to partner</a:t>
            </a:r>
            <a:endParaRPr lang="en-US" sz="20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02780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817213-C795-CE74-6AD1-54745883127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Types of meetings and interviews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Intake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Follow-up interview </a:t>
            </a:r>
          </a:p>
          <a:p>
            <a:r>
              <a:rPr lang="en-US" sz="22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Initial meeting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Investigatory interview</a:t>
            </a:r>
          </a:p>
          <a:p>
            <a:pPr lvl="1"/>
            <a:r>
              <a:rPr lang="en-US" sz="1800">
                <a:ea typeface="Calibri"/>
                <a:cs typeface="Calibri"/>
              </a:rPr>
              <a:t>Follow-up interview </a:t>
            </a:r>
          </a:p>
          <a:p>
            <a:r>
              <a:rPr lang="en-US" sz="2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Investigatory interview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Follow-up interview </a:t>
            </a:r>
          </a:p>
        </p:txBody>
      </p:sp>
    </p:spTree>
    <p:extLst>
      <p:ext uri="{BB962C8B-B14F-4D97-AF65-F5344CB8AC3E}">
        <p14:creationId xmlns:p14="http://schemas.microsoft.com/office/powerpoint/2010/main" val="2588914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7E658-5C5B-B44D-3E0F-95BF1D0A4F2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Notice of Meetings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200">
                <a:ea typeface="+mn-lt"/>
                <a:cs typeface="+mn-lt"/>
              </a:rPr>
              <a:t>Complainant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Outreach letter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formal investigation – Notice of Informal Resolution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investigation and decline to file letter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reassignment</a:t>
            </a:r>
          </a:p>
          <a:p>
            <a:r>
              <a:rPr lang="en-US" sz="2200">
                <a:ea typeface="Calibri"/>
                <a:cs typeface="Calibri"/>
              </a:rPr>
              <a:t>Respondent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review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Notice of investigation (formal or informal) and allegations</a:t>
            </a:r>
            <a:endParaRPr lang="en-US"/>
          </a:p>
          <a:p>
            <a:pPr lvl="1"/>
            <a:r>
              <a:rPr lang="en-US" sz="1800">
                <a:ea typeface="Calibri"/>
                <a:cs typeface="Calibri"/>
              </a:rPr>
              <a:t>Notice of reassignment</a:t>
            </a:r>
          </a:p>
          <a:p>
            <a:r>
              <a:rPr lang="en-US" sz="2200">
                <a:ea typeface="Calibri"/>
                <a:cs typeface="Calibri"/>
              </a:rPr>
              <a:t>Witness </a:t>
            </a:r>
          </a:p>
          <a:p>
            <a:pPr lvl="1"/>
            <a:r>
              <a:rPr lang="en-US" sz="1800">
                <a:ea typeface="Calibri"/>
                <a:cs typeface="Calibri"/>
              </a:rPr>
              <a:t>Witness Pre-interview letter</a:t>
            </a:r>
          </a:p>
          <a:p>
            <a:pPr lvl="1"/>
            <a:endParaRPr lang="en-US" sz="18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3611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algn="ctr" defTabSz="685800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 sz="330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Outline of Today’s Presentation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fontAlgn="base"/>
            <a:r>
              <a:rPr lang="en-US">
                <a:solidFill>
                  <a:srgbClr val="002060"/>
                </a:solidFill>
              </a:rPr>
              <a:t>Brief review</a:t>
            </a:r>
          </a:p>
          <a:p>
            <a:pPr fontAlgn="base"/>
            <a:r>
              <a:rPr lang="en-US">
                <a:solidFill>
                  <a:srgbClr val="002060"/>
                </a:solidFill>
              </a:rPr>
              <a:t>Investigation Techniques​</a:t>
            </a:r>
          </a:p>
        </p:txBody>
      </p:sp>
    </p:spTree>
    <p:extLst>
      <p:ext uri="{BB962C8B-B14F-4D97-AF65-F5344CB8AC3E}">
        <p14:creationId xmlns:p14="http://schemas.microsoft.com/office/powerpoint/2010/main" val="8107533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8A6FB8-3805-C5D8-7235-CC0DDF37525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Meeting structure 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sz="2600" dirty="0">
                <a:ea typeface="+mn-lt"/>
                <a:cs typeface="+mn-lt"/>
              </a:rPr>
              <a:t>Interview structure consistent for all parties</a:t>
            </a:r>
            <a:endParaRPr lang="en-US" sz="26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"speeches" - overview of meeting, about role/office, etc.</a:t>
            </a:r>
          </a:p>
          <a:p>
            <a:pPr lvl="1"/>
            <a:r>
              <a:rPr lang="en-US" sz="2200" dirty="0">
                <a:ea typeface="Calibri"/>
                <a:cs typeface="Calibri"/>
              </a:rPr>
              <a:t>Review allegations – respondent meetings</a:t>
            </a:r>
          </a:p>
          <a:p>
            <a:pPr lvl="1"/>
            <a:r>
              <a:rPr lang="en-US" sz="2200" dirty="0">
                <a:ea typeface="Calibri"/>
                <a:cs typeface="Calibri"/>
              </a:rPr>
              <a:t>Background – name, title/year, start date, etc.</a:t>
            </a:r>
          </a:p>
          <a:p>
            <a:pPr lvl="1"/>
            <a:r>
              <a:rPr lang="en-US" sz="2200" dirty="0">
                <a:ea typeface="Calibri"/>
                <a:cs typeface="Calibri"/>
              </a:rPr>
              <a:t>Interim actions and supportive measures </a:t>
            </a:r>
            <a:endParaRPr lang="en-US" sz="22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Resources</a:t>
            </a:r>
            <a:endParaRPr lang="en-US" sz="22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Next steps</a:t>
            </a:r>
            <a:endParaRPr lang="en-US" sz="2200" dirty="0">
              <a:solidFill>
                <a:srgbClr val="000000"/>
              </a:solidFill>
              <a:ea typeface="Calibri"/>
              <a:cs typeface="Calibri"/>
            </a:endParaRPr>
          </a:p>
          <a:p>
            <a:pPr lvl="1"/>
            <a:r>
              <a:rPr lang="en-US" sz="2200" dirty="0">
                <a:ea typeface="Calibri"/>
                <a:cs typeface="Calibri"/>
              </a:rPr>
              <a:t>Reminder about retaliation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1732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E2032B-BD50-3E22-3CEC-F42D75077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Rapport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144797-401E-39A3-3E1F-7361A2D9A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Rapport is meant to create a level of transparency and trust</a:t>
            </a:r>
          </a:p>
          <a:p>
            <a:pPr lvl="1"/>
            <a:r>
              <a:rPr lang="en-US"/>
              <a:t>Reinforce neutrality and impartiality with authenticity</a:t>
            </a:r>
          </a:p>
          <a:p>
            <a:pPr lvl="1"/>
            <a:r>
              <a:rPr lang="en-US"/>
              <a:t>Set the tone for the interview</a:t>
            </a:r>
          </a:p>
          <a:p>
            <a:pPr lvl="1"/>
            <a:r>
              <a:rPr lang="en-US"/>
              <a:t>Establish expectations</a:t>
            </a:r>
          </a:p>
          <a:p>
            <a:r>
              <a:rPr lang="en-US"/>
              <a:t>Rapport building occurs throughout the interview, not just in the first five minutes</a:t>
            </a:r>
          </a:p>
          <a:p>
            <a:pPr lvl="1"/>
            <a:r>
              <a:rPr lang="en-US"/>
              <a:t>Ongoing effort to build and maintain rapport</a:t>
            </a:r>
          </a:p>
          <a:p>
            <a:r>
              <a:rPr lang="en-US"/>
              <a:t>Do not sacrifice professionalism or neutrality to build rapport</a:t>
            </a:r>
          </a:p>
        </p:txBody>
      </p:sp>
    </p:spTree>
    <p:extLst>
      <p:ext uri="{BB962C8B-B14F-4D97-AF65-F5344CB8AC3E}">
        <p14:creationId xmlns:p14="http://schemas.microsoft.com/office/powerpoint/2010/main" val="15694394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749287"/>
          </a:xfrm>
        </p:spPr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2: Strategies for managing investigation-based challenges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2DC0C5-B65B-D6AA-DA86-04311C2CC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687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18C43-F032-B870-DF6D-A4F1CF929F4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Bias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A disproportionate prominence in favor of or against an idea or thing, usually in a way that is closeminded, prejudicial, or unfair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Can be innate or learned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Bias can be for or against an individual, group, or belief</a:t>
            </a:r>
          </a:p>
          <a:p>
            <a:r>
              <a:rPr lang="en-US">
                <a:ea typeface="Calibri"/>
                <a:cs typeface="Calibri"/>
              </a:rPr>
              <a:t>Title IX requires a college or university to conduct a “prompt, thorough and impartial inquiry.” ​</a:t>
            </a:r>
            <a:endParaRPr lang="en-US"/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02813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EF6170-EADF-E8FC-DE15-C572E856A76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Types of Bias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Calibri"/>
                <a:cs typeface="Calibri"/>
              </a:rPr>
              <a:t>First Impression Bias</a:t>
            </a:r>
          </a:p>
          <a:p>
            <a:r>
              <a:rPr lang="en-US">
                <a:ea typeface="Calibri"/>
                <a:cs typeface="Calibri"/>
              </a:rPr>
              <a:t>Affinity Bias</a:t>
            </a:r>
          </a:p>
          <a:p>
            <a:r>
              <a:rPr lang="en-US">
                <a:ea typeface="Calibri"/>
                <a:cs typeface="Calibri"/>
              </a:rPr>
              <a:t>Confirmation Bias</a:t>
            </a:r>
          </a:p>
          <a:p>
            <a:r>
              <a:rPr lang="en-US">
                <a:ea typeface="Calibri"/>
                <a:cs typeface="Calibri"/>
              </a:rPr>
              <a:t>Attribution Bias</a:t>
            </a:r>
          </a:p>
          <a:p>
            <a:r>
              <a:rPr lang="en-US">
                <a:ea typeface="Calibri"/>
                <a:cs typeface="Calibri"/>
              </a:rPr>
              <a:t>Characteristic based bias 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Race, ethnicity, gender, religion, sexual orientation, socioeconomic, educational, etc. </a:t>
            </a:r>
          </a:p>
          <a:p>
            <a:r>
              <a:rPr lang="en-US">
                <a:ea typeface="Calibri"/>
                <a:cs typeface="Calibri"/>
              </a:rPr>
              <a:t>Anchoring bias </a:t>
            </a:r>
          </a:p>
          <a:p>
            <a:r>
              <a:rPr lang="en-US">
                <a:ea typeface="Calibri"/>
                <a:cs typeface="Calibri"/>
              </a:rPr>
              <a:t>Beauty Bias </a:t>
            </a: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75645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2A3EF4-A7B1-4ECA-67AD-71FBE3DC1C8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Investigator-Specific Biases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Complainant/Respondent is likeable/sympathetic</a:t>
            </a:r>
          </a:p>
          <a:p>
            <a:r>
              <a:rPr lang="en-US"/>
              <a:t>Complainant/Respondent is not likeable/sympathetic</a:t>
            </a:r>
          </a:p>
          <a:p>
            <a:r>
              <a:rPr lang="en-US"/>
              <a:t>Repeat Complainant/Respondent</a:t>
            </a:r>
          </a:p>
          <a:p>
            <a:r>
              <a:rPr lang="en-US"/>
              <a:t>Fact pattern similar to a prior, unrelated investigation</a:t>
            </a:r>
          </a:p>
          <a:p>
            <a:r>
              <a:rPr lang="en-US"/>
              <a:t>Complainant/Respondent behavior patterns</a:t>
            </a:r>
          </a:p>
        </p:txBody>
      </p:sp>
    </p:spTree>
    <p:extLst>
      <p:ext uri="{BB962C8B-B14F-4D97-AF65-F5344CB8AC3E}">
        <p14:creationId xmlns:p14="http://schemas.microsoft.com/office/powerpoint/2010/main" val="16325891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87E22-B470-9A3A-452C-2E0FB709D0D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Bias Impact on Investigation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/>
            <a:r>
              <a:rPr lang="en-US" dirty="0"/>
              <a:t>Priming – Your pre-investigation or mid-investigation thoughts about the case</a:t>
            </a:r>
          </a:p>
          <a:p>
            <a:pPr marL="457200"/>
            <a:r>
              <a:rPr lang="en-US" dirty="0"/>
              <a:t>Phrasing – The way you ask a question can influence the answer – The misinformation effect</a:t>
            </a:r>
          </a:p>
        </p:txBody>
      </p:sp>
    </p:spTree>
    <p:extLst>
      <p:ext uri="{BB962C8B-B14F-4D97-AF65-F5344CB8AC3E}">
        <p14:creationId xmlns:p14="http://schemas.microsoft.com/office/powerpoint/2010/main" val="2091256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AF7D44-271E-3448-4FF3-AAFBE1F816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Arial"/>
              </a:rPr>
              <a:t>Rape Myth vs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Common Behavior for Victims of Rape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2700" b="1">
                <a:ea typeface="Calibri"/>
                <a:cs typeface="Calibri"/>
              </a:rPr>
              <a:t>Common Behavior for Victims of Rape</a:t>
            </a: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Delay in reporting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Change in account of what happened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Unexpected demeanor/disposition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>
              <a:buFont typeface="Arial"/>
              <a:buChar char="•"/>
            </a:pPr>
            <a:r>
              <a:rPr lang="en-US" sz="1900">
                <a:solidFill>
                  <a:srgbClr val="0D0D0D"/>
                </a:solidFill>
                <a:ea typeface="Calibri"/>
                <a:cs typeface="Calibri"/>
              </a:rPr>
              <a:t>Unexpected behavior</a:t>
            </a:r>
            <a:endParaRPr lang="en-US" sz="1900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>
              <a:buFont typeface="Arial"/>
              <a:buChar char="–"/>
            </a:pPr>
            <a:r>
              <a:rPr lang="en-US" sz="1700">
                <a:solidFill>
                  <a:srgbClr val="0D0D0D"/>
                </a:solidFill>
                <a:ea typeface="Calibri"/>
                <a:cs typeface="Calibri"/>
              </a:rPr>
              <a:t>Contact with person who caused the harm</a:t>
            </a: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>
              <a:buFont typeface="Arial"/>
              <a:buChar char="–"/>
            </a:pPr>
            <a:r>
              <a:rPr lang="en-US" sz="1700">
                <a:solidFill>
                  <a:srgbClr val="0D0D0D"/>
                </a:solidFill>
                <a:ea typeface="Calibri"/>
                <a:cs typeface="Calibri"/>
              </a:rPr>
              <a:t>Desire to resume “normal” routine</a:t>
            </a:r>
            <a:endParaRPr lang="en-US" sz="1700">
              <a:solidFill>
                <a:srgbClr val="000000"/>
              </a:solidFill>
              <a:ea typeface="Calibri"/>
              <a:cs typeface="Calibri"/>
            </a:endParaRPr>
          </a:p>
          <a:p>
            <a:pPr marL="842645" lvl="1" indent="-285750">
              <a:buFont typeface="Arial"/>
              <a:buChar char="–"/>
            </a:pPr>
            <a:r>
              <a:rPr lang="en-US" sz="1700">
                <a:solidFill>
                  <a:srgbClr val="0D0D0D"/>
                </a:solidFill>
                <a:ea typeface="Calibri"/>
                <a:cs typeface="Calibri"/>
              </a:rPr>
              <a:t>Subsequent sexual activity (sometimes with the person who caused the harm)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8056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0FEFD-4E3E-315C-63EE-374DEE581C1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Parallel Proceedings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Calibri"/>
                <a:cs typeface="Calibri"/>
              </a:rPr>
              <a:t>Independent from any civil or criminal proceeding</a:t>
            </a:r>
          </a:p>
          <a:p>
            <a:pPr marL="457200"/>
            <a:r>
              <a:rPr lang="en-US">
                <a:ea typeface="Calibri"/>
                <a:cs typeface="Calibri"/>
              </a:rPr>
              <a:t>Not required to delay, and in most cases should not delay due to other proceedings</a:t>
            </a:r>
          </a:p>
          <a:p>
            <a:pPr marL="457200"/>
            <a:r>
              <a:rPr lang="en-US">
                <a:ea typeface="Calibri"/>
                <a:cs typeface="Calibri"/>
              </a:rPr>
              <a:t>May contact prosecutor/law enforcement to coordinator when feasible </a:t>
            </a:r>
          </a:p>
          <a:p>
            <a:pPr marL="457200"/>
            <a:r>
              <a:rPr lang="en-US">
                <a:ea typeface="Calibri"/>
                <a:cs typeface="Calibri"/>
              </a:rPr>
              <a:t>Gather available information: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Police Report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>
                <a:ea typeface="Calibri"/>
                <a:cs typeface="Calibri"/>
              </a:rPr>
              <a:t>Court records </a:t>
            </a:r>
          </a:p>
        </p:txBody>
      </p:sp>
    </p:spTree>
    <p:extLst>
      <p:ext uri="{BB962C8B-B14F-4D97-AF65-F5344CB8AC3E}">
        <p14:creationId xmlns:p14="http://schemas.microsoft.com/office/powerpoint/2010/main" val="3287926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1AE76-3E17-18D0-4C4C-ACD700F4DE9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Best Practices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C1B563-2828-2B3B-5149-B1ADDD496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257800" cy="4525072"/>
          </a:xfrm>
        </p:spPr>
        <p:txBody>
          <a:bodyPr/>
          <a:lstStyle/>
          <a:p>
            <a:pPr marL="457200"/>
            <a:r>
              <a:rPr lang="en-US"/>
              <a:t>Rely on the policy and procedure</a:t>
            </a:r>
          </a:p>
          <a:p>
            <a:pPr marL="457200"/>
            <a:r>
              <a:rPr lang="en-US"/>
              <a:t>Adhere to the policy and procedure</a:t>
            </a:r>
          </a:p>
          <a:p>
            <a:pPr marL="457200"/>
            <a:r>
              <a:rPr lang="en-US"/>
              <a:t>Let the evidence lead you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E5BC5D8-A8A2-3218-FBF8-2D5AFDB38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9335" y="1825625"/>
            <a:ext cx="4248933" cy="424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0926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0A09E9-D837-BF76-F6F9-3612705B6C9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C4C0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Basics Refresher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4E0D902-AB3C-2D81-6FB5-BA17A89AE2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>
              <a:buClr>
                <a:schemeClr val="accent1"/>
              </a:buClr>
            </a:pPr>
            <a:r>
              <a:rPr lang="en-US">
                <a:solidFill>
                  <a:srgbClr val="002060"/>
                </a:solidFill>
              </a:rPr>
              <a:t>Board Policies and System Procedures</a:t>
            </a:r>
          </a:p>
          <a:p>
            <a:pPr fontAlgn="base">
              <a:buClr>
                <a:schemeClr val="accent1"/>
              </a:buClr>
            </a:pPr>
            <a:r>
              <a:rPr lang="en-US">
                <a:solidFill>
                  <a:srgbClr val="002060"/>
                </a:solidFill>
              </a:rPr>
              <a:t>1B.1 and 1B.3 Tables</a:t>
            </a:r>
          </a:p>
        </p:txBody>
      </p:sp>
    </p:spTree>
    <p:extLst>
      <p:ext uri="{BB962C8B-B14F-4D97-AF65-F5344CB8AC3E}">
        <p14:creationId xmlns:p14="http://schemas.microsoft.com/office/powerpoint/2010/main" val="23909061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3: Interviewing Approaches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987B3F6-3403-9E1C-42D8-C1BAA2A4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147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31EDD-5FE4-0DF9-138A-C0A904481D3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Trauma Informed and Human Centered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583E7C-F0C6-7A8F-F270-C951533ED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Empathy and validation</a:t>
            </a:r>
          </a:p>
          <a:p>
            <a:r>
              <a:rPr lang="en-US"/>
              <a:t>Reinforce agency and choice</a:t>
            </a:r>
          </a:p>
          <a:p>
            <a:r>
              <a:rPr lang="en-US"/>
              <a:t>Set clear boundaries</a:t>
            </a:r>
          </a:p>
          <a:p>
            <a:r>
              <a:rPr lang="en-US"/>
              <a:t>Consider the centrality of identity</a:t>
            </a:r>
          </a:p>
        </p:txBody>
      </p:sp>
    </p:spTree>
    <p:extLst>
      <p:ext uri="{BB962C8B-B14F-4D97-AF65-F5344CB8AC3E}">
        <p14:creationId xmlns:p14="http://schemas.microsoft.com/office/powerpoint/2010/main" val="1493232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657F29-7D49-64A9-15F5-B79F64CB40A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Trauma Informed Preparation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457200"/>
            <a:r>
              <a:rPr lang="en-US">
                <a:ea typeface="+mn-lt"/>
                <a:cs typeface="+mn-lt"/>
              </a:rPr>
              <a:t>Developing questions in a way that does not assign responsibility, blame, or guilt</a:t>
            </a:r>
          </a:p>
          <a:p>
            <a:r>
              <a:rPr lang="en-US">
                <a:ea typeface="+mn-lt"/>
                <a:cs typeface="+mn-lt"/>
              </a:rPr>
              <a:t>Creating safe and comfortable interview environment/setting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Check your bias especially when reflecting credibility</a:t>
            </a:r>
          </a:p>
          <a:p>
            <a:r>
              <a:rPr lang="en-US">
                <a:cs typeface="Calibri"/>
              </a:rPr>
              <a:t>Consider questions that speak to the senses </a:t>
            </a:r>
          </a:p>
          <a:p>
            <a:r>
              <a:rPr lang="en-US"/>
              <a:t>Framing and phrasing meeting invitations, email communications</a:t>
            </a:r>
          </a:p>
          <a:p>
            <a:r>
              <a:rPr lang="en-US" sz="2800"/>
              <a:t>Understand and attend to your own reactions or triggers</a:t>
            </a:r>
            <a:endParaRPr lang="en-US" sz="2800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839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23D62B-B7F3-302A-7502-A0CCB9710C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Trauma-Informed Approach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E2F047F-2451-0EC7-816D-30F5550A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0520"/>
            <a:ext cx="10515600" cy="4351980"/>
          </a:xfrm>
        </p:spPr>
        <p:txBody>
          <a:bodyPr>
            <a:normAutofit/>
          </a:bodyPr>
          <a:lstStyle/>
          <a:p>
            <a:pPr marL="457200"/>
            <a:r>
              <a:rPr lang="en-US" dirty="0"/>
              <a:t>Pre-interview framing: “it’s okay if you don’t remember something today,” “sometimes it takes time to remember, which is okay”</a:t>
            </a:r>
          </a:p>
          <a:p>
            <a:r>
              <a:rPr lang="en-US" dirty="0"/>
              <a:t>Let Complainant talk uninterrupted and ask clarifying questions afterwards</a:t>
            </a:r>
          </a:p>
          <a:p>
            <a:r>
              <a:rPr lang="en-US" dirty="0"/>
              <a:t>Consider asking questions about the other senses</a:t>
            </a:r>
          </a:p>
          <a:p>
            <a:pPr marL="457200"/>
            <a:r>
              <a:rPr lang="en-US" dirty="0"/>
              <a:t>Do not insist in chronological order retelling; gather the information and organize it</a:t>
            </a:r>
          </a:p>
        </p:txBody>
      </p:sp>
    </p:spTree>
    <p:extLst>
      <p:ext uri="{BB962C8B-B14F-4D97-AF65-F5344CB8AC3E}">
        <p14:creationId xmlns:p14="http://schemas.microsoft.com/office/powerpoint/2010/main" val="4654789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5C6AF5-0DEA-BCC5-0CE6-AD41565A3F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ＭＳ Ｐゴシック"/>
                <a:cs typeface="+mn-cs"/>
              </a:rPr>
              <a:t>Significant Time Between Incident And Report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>
                <a:ea typeface="ＭＳ Ｐゴシック" panose="020B0600070205080204" pitchFamily="34" charset="-128"/>
              </a:rPr>
              <a:t>The norm when the person causing the harm was not a stranger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Many victim/survivors are able to report only after they receive the necessary support to do so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Why do they wait? For many of the same reasons they later recant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fear repercussions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pressured by others not to report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feel shame, embarrassment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the person who caused the harm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They are afraid of not being believed</a:t>
            </a:r>
          </a:p>
          <a:p>
            <a:pPr lvl="1"/>
            <a:r>
              <a:rPr lang="en-US" altLang="en-US" sz="2100">
                <a:ea typeface="ＭＳ Ｐゴシック" panose="020B0600070205080204" pitchFamily="34" charset="-128"/>
              </a:rPr>
              <a:t>Fear that nothing will be done about it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868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23DAE2-4015-FF81-B2D6-488D0F055BD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Cultural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Communication styles</a:t>
            </a:r>
          </a:p>
          <a:p>
            <a:r>
              <a:rPr lang="en-US"/>
              <a:t>Attitudes toward conflict</a:t>
            </a:r>
          </a:p>
          <a:p>
            <a:r>
              <a:rPr lang="en-US"/>
              <a:t>Approaches toward completing tasks</a:t>
            </a:r>
          </a:p>
          <a:p>
            <a:r>
              <a:rPr lang="en-US"/>
              <a:t>Decision-making styles</a:t>
            </a:r>
          </a:p>
          <a:p>
            <a:r>
              <a:rPr lang="en-US"/>
              <a:t>Approaches to knowing</a:t>
            </a:r>
          </a:p>
          <a:p>
            <a:r>
              <a:rPr lang="en-US"/>
              <a:t>Attitudes toward disclosure</a:t>
            </a:r>
          </a:p>
          <a:p>
            <a:pPr lvl="1"/>
            <a:r>
              <a:rPr lang="en-US"/>
              <a:t>Appropriate to share emotions, reasons for conflict</a:t>
            </a:r>
          </a:p>
          <a:p>
            <a:pPr marL="2743200" lvl="8" indent="0">
              <a:buNone/>
            </a:pPr>
            <a:r>
              <a:rPr lang="en-US" sz="975"/>
              <a:t>	--Sue Ann Van Dermyden, 2017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047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CA9AC5-AAE4-7823-A2E1-2FD57C31B7D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Common Practice Considerations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r>
              <a:rPr lang="en-US"/>
              <a:t>Be mindful of cultural differences</a:t>
            </a:r>
          </a:p>
          <a:p>
            <a:pPr lvl="1"/>
            <a:r>
              <a:rPr lang="en-US"/>
              <a:t>Continuum of honesty and face-saving</a:t>
            </a:r>
          </a:p>
          <a:p>
            <a:pPr lvl="1"/>
            <a:r>
              <a:rPr lang="en-US"/>
              <a:t>In-group vs. out-group</a:t>
            </a:r>
          </a:p>
          <a:p>
            <a:pPr lvl="1"/>
            <a:r>
              <a:rPr lang="en-US"/>
              <a:t>Linear vs. non-linear narrative</a:t>
            </a:r>
          </a:p>
          <a:p>
            <a:r>
              <a:rPr lang="en-US">
                <a:ea typeface="+mn-lt"/>
                <a:cs typeface="+mn-lt"/>
              </a:rPr>
              <a:t>Check biases, especially when assessing credibility</a:t>
            </a:r>
          </a:p>
          <a:p>
            <a:r>
              <a:rPr lang="en-US">
                <a:ea typeface="+mn-lt"/>
                <a:cs typeface="+mn-lt"/>
              </a:rPr>
              <a:t>Ask questions in a way that does not assign responsibility, blame, or guilt</a:t>
            </a:r>
          </a:p>
          <a:p>
            <a:endParaRPr lang="en-US">
              <a:ea typeface="+mn-lt"/>
              <a:cs typeface="+mn-lt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0266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538E9E-FD29-BA5E-3DE8-642D85FC8AD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Investigation Clarification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71AFCEE-C3D9-5B6C-77E9-EE44C1A0F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/>
            <a:r>
              <a:rPr lang="en-US" dirty="0"/>
              <a:t>Policy elements</a:t>
            </a:r>
          </a:p>
          <a:p>
            <a:pPr marL="914400" lvl="1"/>
            <a:r>
              <a:rPr lang="en-US" dirty="0"/>
              <a:t>Components defined</a:t>
            </a:r>
          </a:p>
          <a:p>
            <a:pPr marL="914400" lvl="1"/>
            <a:r>
              <a:rPr lang="en-US" dirty="0"/>
              <a:t>Evaluation considerations</a:t>
            </a:r>
          </a:p>
          <a:p>
            <a:pPr marL="457200"/>
            <a:r>
              <a:rPr lang="en-US" dirty="0"/>
              <a:t>Evidence and credibility</a:t>
            </a:r>
          </a:p>
          <a:p>
            <a:pPr marL="457200"/>
            <a:r>
              <a:rPr lang="en-US" dirty="0"/>
              <a:t>For 1B.3.1 (Title IX) Consent construct </a:t>
            </a:r>
          </a:p>
        </p:txBody>
      </p:sp>
    </p:spTree>
    <p:extLst>
      <p:ext uri="{BB962C8B-B14F-4D97-AF65-F5344CB8AC3E}">
        <p14:creationId xmlns:p14="http://schemas.microsoft.com/office/powerpoint/2010/main" val="36369850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92687F-C731-D7B9-3ACA-E8EC362240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Determine goals of questions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Who, what, where, when, why, how</a:t>
            </a:r>
          </a:p>
          <a:p>
            <a:r>
              <a:rPr lang="en-US">
                <a:cs typeface="Calibri"/>
              </a:rPr>
              <a:t>Intake meeting vs. Investigatory interview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Refine scope</a:t>
            </a:r>
          </a:p>
          <a:p>
            <a:r>
              <a:rPr lang="en-US">
                <a:cs typeface="Calibri"/>
              </a:rPr>
              <a:t>What information are you missing or have questions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Read through reports/complaints and note any questions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Policy elements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Policy element handout</a:t>
            </a:r>
          </a:p>
        </p:txBody>
      </p:sp>
    </p:spTree>
    <p:extLst>
      <p:ext uri="{BB962C8B-B14F-4D97-AF65-F5344CB8AC3E}">
        <p14:creationId xmlns:p14="http://schemas.microsoft.com/office/powerpoint/2010/main" val="2453043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E4FA1-7E2A-4F5E-B744-062D1A6A3FA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How to structure questions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>
                <a:cs typeface="Calibri"/>
              </a:rPr>
              <a:t>Start with broad/open ended questions</a:t>
            </a:r>
          </a:p>
          <a:p>
            <a:r>
              <a:rPr lang="en-US">
                <a:cs typeface="Calibri"/>
              </a:rPr>
              <a:t>Allow to tell their story/experience however they choose</a:t>
            </a:r>
          </a:p>
          <a:p>
            <a:pPr lvl="1"/>
            <a:r>
              <a:rPr lang="en-US">
                <a:cs typeface="Calibri"/>
              </a:rPr>
              <a:t>Where they start/end their story and what they emphasize can be very telling and important for you to have.</a:t>
            </a:r>
          </a:p>
          <a:p>
            <a:r>
              <a:rPr lang="en-US">
                <a:cs typeface="Calibri"/>
              </a:rPr>
              <a:t>Clarifying questions</a:t>
            </a:r>
          </a:p>
          <a:p>
            <a:pPr lvl="1"/>
            <a:r>
              <a:rPr lang="en-US">
                <a:cs typeface="Calibri"/>
              </a:rPr>
              <a:t>Funnel approach</a:t>
            </a:r>
          </a:p>
          <a:p>
            <a:pPr lvl="1"/>
            <a:r>
              <a:rPr lang="en-US">
                <a:cs typeface="Calibri"/>
              </a:rPr>
              <a:t>Ask to clarify meaning of words/descriptors </a:t>
            </a:r>
          </a:p>
          <a:p>
            <a:r>
              <a:rPr lang="en-US">
                <a:cs typeface="Calibri"/>
              </a:rPr>
              <a:t>Allow for Silence </a:t>
            </a:r>
          </a:p>
          <a:p>
            <a:r>
              <a:rPr lang="en-US">
                <a:cs typeface="Calibri"/>
              </a:rPr>
              <a:t>Additional questions/things left unanswered</a:t>
            </a:r>
            <a:endParaRPr lang="en-US"/>
          </a:p>
          <a:p>
            <a:r>
              <a:rPr lang="en-US">
                <a:cs typeface="Calibri"/>
              </a:rPr>
              <a:t>Closing questions</a:t>
            </a:r>
          </a:p>
          <a:p>
            <a:pPr lvl="1"/>
            <a:r>
              <a:rPr lang="en-US">
                <a:cs typeface="Calibri"/>
              </a:rPr>
              <a:t>Is there anything else you think I should know?</a:t>
            </a:r>
          </a:p>
          <a:p>
            <a:pPr lvl="1"/>
            <a:r>
              <a:rPr lang="en-US">
                <a:cs typeface="Calibri"/>
              </a:rPr>
              <a:t>Anything I didn't ask that you thought I would ask about?</a:t>
            </a:r>
          </a:p>
          <a:p>
            <a:pPr lvl="1"/>
            <a:r>
              <a:rPr lang="en-US">
                <a:cs typeface="Calibri"/>
              </a:rPr>
              <a:t>Is there anyone that you think I should talk to? Why?</a:t>
            </a:r>
          </a:p>
        </p:txBody>
      </p:sp>
    </p:spTree>
    <p:extLst>
      <p:ext uri="{BB962C8B-B14F-4D97-AF65-F5344CB8AC3E}">
        <p14:creationId xmlns:p14="http://schemas.microsoft.com/office/powerpoint/2010/main" val="346208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5DC69-96A1-AD2A-C99D-BD64963EA05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sz="4400" b="0" i="0" u="none" strike="noStrike" kern="1200" cap="none" spc="0" normalizeH="0" baseline="0" noProof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Decision Factors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Interviewing parties and witnesses</a:t>
            </a:r>
          </a:p>
          <a:p>
            <a:r>
              <a:rPr lang="en-US"/>
              <a:t>Include evidence and present credibility factors</a:t>
            </a:r>
          </a:p>
          <a:p>
            <a:r>
              <a:rPr lang="en-US"/>
              <a:t>Create context by presenting the totality of circumstances</a:t>
            </a:r>
          </a:p>
          <a:p>
            <a:r>
              <a:rPr lang="en-US"/>
              <a:t>Focus on gathering evidence, as a neutral fact finder not if there is evidence for finding</a:t>
            </a:r>
          </a:p>
        </p:txBody>
      </p:sp>
    </p:spTree>
    <p:extLst>
      <p:ext uri="{BB962C8B-B14F-4D97-AF65-F5344CB8AC3E}">
        <p14:creationId xmlns:p14="http://schemas.microsoft.com/office/powerpoint/2010/main" val="26230886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91D5CA-8976-A20A-2510-9D35DCEBF67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 questions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ALL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Interview questions for all parties</a:t>
            </a:r>
          </a:p>
          <a:p>
            <a:pPr lvl="1"/>
            <a:r>
              <a:rPr lang="en-US">
                <a:ea typeface="+mn-lt"/>
                <a:cs typeface="+mn-lt"/>
              </a:rPr>
              <a:t>Allow them chance to share their story/experience</a:t>
            </a:r>
          </a:p>
          <a:p>
            <a:pPr lvl="2"/>
            <a:r>
              <a:rPr lang="en-US">
                <a:ea typeface="+mn-lt"/>
                <a:cs typeface="+mn-lt"/>
              </a:rPr>
              <a:t>"Tell me about your experience" - "this is your opportunity to respond to allegations" - "do you know why I asked to meet with you"</a:t>
            </a:r>
            <a:endParaRPr lang="en-US">
              <a:cs typeface="Calibri"/>
            </a:endParaRPr>
          </a:p>
          <a:p>
            <a:pPr lvl="2"/>
            <a:r>
              <a:rPr lang="en-US">
                <a:ea typeface="+mn-lt"/>
                <a:cs typeface="+mn-lt"/>
              </a:rPr>
              <a:t>Prepare what information willing/able to share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Ask the who/what/where/when/how questions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Summarizing Information back</a:t>
            </a:r>
          </a:p>
          <a:p>
            <a:pPr lvl="1"/>
            <a:r>
              <a:rPr lang="en-US">
                <a:ea typeface="+mn-lt"/>
                <a:cs typeface="+mn-lt"/>
              </a:rPr>
              <a:t>Policy elements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Effect/impact</a:t>
            </a:r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241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12174A-BC10-6B14-ACBA-1BF37CF58E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 questions continued...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Interviewee specific questions</a:t>
            </a:r>
          </a:p>
          <a:p>
            <a:pPr lvl="1"/>
            <a:r>
              <a:rPr lang="en-US" dirty="0">
                <a:ea typeface="+mn-lt"/>
                <a:cs typeface="+mn-lt"/>
              </a:rPr>
              <a:t>Respondent – make sure to review allegations before questions</a:t>
            </a:r>
            <a:endParaRPr lang="en-US" dirty="0">
              <a:ea typeface="Calibri"/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Complainant – clarify protected class and identity 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What they observed/their perspective of incident(s)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Inconsistencies with other parties/witnesses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Evidence specific questions – what they have, might have seen/been part of, etc.</a:t>
            </a:r>
          </a:p>
          <a:p>
            <a:pPr lvl="1"/>
            <a:r>
              <a:rPr lang="en-US" dirty="0">
                <a:cs typeface="Calibri"/>
              </a:rPr>
              <a:t>Desired outcome/resolution</a:t>
            </a:r>
          </a:p>
        </p:txBody>
      </p:sp>
    </p:spTree>
    <p:extLst>
      <p:ext uri="{BB962C8B-B14F-4D97-AF65-F5344CB8AC3E}">
        <p14:creationId xmlns:p14="http://schemas.microsoft.com/office/powerpoint/2010/main" val="2912160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6C807E-C7B5-C9F5-E0E3-A62E6C2820E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Interview 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Considerations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 credibility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en-US">
                <a:cs typeface="Calibri"/>
              </a:rPr>
              <a:t>Look for consistency with out-cry witnesses or contemporaneous reports </a:t>
            </a:r>
          </a:p>
          <a:p>
            <a:r>
              <a:rPr lang="en-US">
                <a:cs typeface="Calibri"/>
              </a:rPr>
              <a:t>Assess demeanor 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   Inherent Plausibility </a:t>
            </a:r>
            <a:endParaRPr lang="en-US">
              <a:ea typeface="Calibri"/>
              <a:cs typeface="Calibri"/>
            </a:endParaRPr>
          </a:p>
          <a:p>
            <a:pPr lvl="1"/>
            <a:r>
              <a:rPr lang="en-US">
                <a:cs typeface="Calibri"/>
              </a:rPr>
              <a:t>Consider relevant past acts; are there alternative versions that are more plausible 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Compare overlap/consistency with other statements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Interviewee who derails questions and/or focuses on irrelevant information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Providing inconsistent statements 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Motives/Relationships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Positionality 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Mind/memory altering substances</a:t>
            </a:r>
            <a:endParaRPr lang="en-US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36700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AC4D5-6632-9D8E-D77F-69CF7865B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A9C9E6-CA7C-A4B8-DCCE-8D18C862F7E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Analyzing certain qualities and factors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73F4F0A-130F-A576-3F9F-652939E75B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defRPr/>
            </a:pPr>
            <a:r>
              <a:rPr lang="en-US" altLang="en-US" sz="2400"/>
              <a:t>Demeanor: noted reactions to allegations or information shared; behaviors or feelings shared with others</a:t>
            </a:r>
          </a:p>
          <a:p>
            <a:pPr marL="342900" indent="-342900">
              <a:defRPr/>
            </a:pPr>
            <a:r>
              <a:rPr lang="en-US" altLang="en-US" sz="2400"/>
              <a:t>Logic and consistency: consistency with what others shared (including possible witnesses); plausible explanations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Corroborating evidence: any admission or rationalizing of conduct; specific denial; witnesses with the opportunity to observe, recognize, or understand the situation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Circumstantial evidence: statements or behavior in other situations that support or refute alleged conduct</a:t>
            </a:r>
            <a:endParaRPr lang="en-US" altLang="en-US" sz="2400">
              <a:ea typeface="Calibri"/>
              <a:cs typeface="Calibri"/>
            </a:endParaRPr>
          </a:p>
          <a:p>
            <a:pPr marL="342900" indent="-342900">
              <a:defRPr/>
            </a:pPr>
            <a:r>
              <a:rPr lang="en-US" altLang="en-US" sz="2400"/>
              <a:t>Trauma-informed approach: note that trauma itself is not evidence to support or not support</a:t>
            </a:r>
          </a:p>
        </p:txBody>
      </p:sp>
    </p:spTree>
    <p:extLst>
      <p:ext uri="{BB962C8B-B14F-4D97-AF65-F5344CB8AC3E}">
        <p14:creationId xmlns:p14="http://schemas.microsoft.com/office/powerpoint/2010/main" val="103892110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D648BA-C45C-8F4D-9C7B-78711EE93B2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Each interview might look different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Emotion – crying, anger, indifference, being conflicted, shock, trauma,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Timing – short answers, decisions to make, communication styles,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How you ask questions 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Credibility concerns 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Effort needed to structure interview – redirect, diffuse conversation, etc.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0559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EAC795-6D2E-3B7E-4BA4-C4FFB62D4F9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Maintaining control of interview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Provide roadmap of interview </a:t>
            </a:r>
          </a:p>
          <a:p>
            <a:r>
              <a:rPr lang="en-US" dirty="0">
                <a:ea typeface="+mn-lt"/>
                <a:cs typeface="+mn-lt"/>
              </a:rPr>
              <a:t>Safety – Think about how you have arranged the room, security, etc.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Union reps/ support persons/parents/lawyers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Be clear about what their role is from the very beginning </a:t>
            </a:r>
          </a:p>
          <a:p>
            <a:pPr lvl="1"/>
            <a:r>
              <a:rPr lang="en-US" dirty="0">
                <a:ea typeface="+mn-lt"/>
                <a:cs typeface="+mn-lt"/>
              </a:rPr>
              <a:t>Allow for time and space for them to meet away from investigator </a:t>
            </a:r>
          </a:p>
          <a:p>
            <a:pPr lvl="1"/>
            <a:r>
              <a:rPr lang="en-US" dirty="0">
                <a:ea typeface="+mn-lt"/>
                <a:cs typeface="+mn-lt"/>
              </a:rPr>
              <a:t>Give reminders/warnings if necessary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Don’t be afraid to end a meeting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Difference between control and parties not cooperating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16869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4BBF9D-3A33-E8A3-0986-3F60CAA8E2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Providing empathy and validation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94026" y="1450146"/>
            <a:ext cx="10515600" cy="480618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>
                <a:ea typeface="+mn-lt"/>
                <a:cs typeface="+mn-lt"/>
              </a:rPr>
              <a:t>Empathy for all interviewees</a:t>
            </a:r>
            <a:endParaRPr lang="en-US"/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+mn-lt"/>
                <a:cs typeface="+mn-lt"/>
              </a:rPr>
              <a:t>Focus on treating the individual as a whole person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Develops rapport and shows respect for your story/experience 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Reduces resistance and allows them to share in supportive environment </a:t>
            </a:r>
          </a:p>
          <a:p>
            <a:r>
              <a:rPr lang="en-US">
                <a:ea typeface="Calibri"/>
                <a:cs typeface="Calibri"/>
              </a:rPr>
              <a:t>Remain neutral 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Don't confuse/misuse as a way to justify actions or suggest leniency in consequences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Don't relate to your own personal experiences  (this is not about you)</a:t>
            </a:r>
            <a:endParaRPr lang="en-US">
              <a:cs typeface="Calibri"/>
            </a:endParaRPr>
          </a:p>
          <a:p>
            <a:r>
              <a:rPr lang="en-US">
                <a:cs typeface="Calibri"/>
              </a:rPr>
              <a:t>Needs to be sincere and genuine </a:t>
            </a:r>
            <a:endParaRPr lang="en-US">
              <a:ea typeface="Calibri"/>
              <a:cs typeface="Calibri"/>
            </a:endParaRP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ea typeface="Calibri"/>
                <a:cs typeface="Calibri"/>
              </a:rPr>
              <a:t>Develop your own style 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>
                <a:cs typeface="Calibri"/>
              </a:rPr>
              <a:t>Practice using sample language that validates a person's experience but remains impartial</a:t>
            </a:r>
            <a:endParaRPr lang="en-US">
              <a:ea typeface="Calibri"/>
              <a:cs typeface="Calibri"/>
            </a:endParaRPr>
          </a:p>
          <a:p>
            <a:r>
              <a:rPr lang="en-US">
                <a:cs typeface="Calibri"/>
              </a:rPr>
              <a:t>Remember to allow space for decisions</a:t>
            </a:r>
            <a:endParaRPr lang="en-US">
              <a:ea typeface="Calibri"/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7571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9013B-8664-A902-2C0B-1EF9252085D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Challenging interviewee tropes 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>
                <a:cs typeface="Calibri"/>
              </a:rPr>
              <a:t>The Clueless one</a:t>
            </a:r>
          </a:p>
          <a:p>
            <a:r>
              <a:rPr lang="en-US">
                <a:cs typeface="Calibri"/>
              </a:rPr>
              <a:t>The Denier </a:t>
            </a:r>
          </a:p>
          <a:p>
            <a:r>
              <a:rPr lang="en-US">
                <a:cs typeface="Calibri"/>
              </a:rPr>
              <a:t>The Distractor </a:t>
            </a:r>
          </a:p>
          <a:p>
            <a:r>
              <a:rPr lang="en-US">
                <a:cs typeface="Calibri"/>
              </a:rPr>
              <a:t>The Confessor </a:t>
            </a:r>
          </a:p>
          <a:p>
            <a:r>
              <a:rPr lang="en-US">
                <a:cs typeface="Calibri"/>
              </a:rPr>
              <a:t>The Explainer</a:t>
            </a:r>
          </a:p>
          <a:p>
            <a:r>
              <a:rPr lang="en-US">
                <a:cs typeface="Calibri"/>
              </a:rPr>
              <a:t>The Apologetic one</a:t>
            </a:r>
          </a:p>
          <a:p>
            <a:r>
              <a:rPr lang="en-US">
                <a:cs typeface="Calibri"/>
              </a:rPr>
              <a:t>The TV lawyer</a:t>
            </a:r>
          </a:p>
          <a:p>
            <a:r>
              <a:rPr lang="en-US">
                <a:cs typeface="Calibri"/>
              </a:rPr>
              <a:t>The Avoidant one</a:t>
            </a:r>
          </a:p>
          <a:p>
            <a:r>
              <a:rPr lang="en-US">
                <a:cs typeface="Calibri"/>
              </a:rPr>
              <a:t>The Questioning one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53863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E2DD8B-11FB-03CB-C805-7A97EAC242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 taking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Handwritten, typed</a:t>
            </a:r>
          </a:p>
          <a:p>
            <a:r>
              <a:rPr lang="en-US">
                <a:ea typeface="+mn-lt"/>
                <a:cs typeface="+mn-lt"/>
              </a:rPr>
              <a:t>Some of this is a personal preference – be consistent </a:t>
            </a:r>
            <a:endParaRPr lang="en-US"/>
          </a:p>
          <a:p>
            <a:r>
              <a:rPr lang="en-US">
                <a:ea typeface="+mn-lt"/>
                <a:cs typeface="+mn-lt"/>
              </a:rPr>
              <a:t>Have outline of meeting/interview</a:t>
            </a:r>
            <a:endParaRPr lang="en-US"/>
          </a:p>
          <a:p>
            <a:r>
              <a:rPr lang="en-US">
                <a:ea typeface="+mn-lt"/>
                <a:cs typeface="+mn-lt"/>
              </a:rPr>
              <a:t>Consider a notetaker for support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Model notes after investigation report</a:t>
            </a:r>
            <a:endParaRPr lang="en-US"/>
          </a:p>
          <a:p>
            <a:r>
              <a:rPr lang="en-US">
                <a:ea typeface="+mn-lt"/>
                <a:cs typeface="+mn-lt"/>
              </a:rPr>
              <a:t>Make notations where you still have questions for follow up or for other parties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102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BE8A2D-6092-239F-D432-FD45BD2DD00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Common challenges &amp; tips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Common challenges </a:t>
            </a:r>
          </a:p>
          <a:p>
            <a:pPr lvl="1"/>
            <a:r>
              <a:rPr lang="en-US">
                <a:ea typeface="+mn-lt"/>
                <a:cs typeface="+mn-lt"/>
              </a:rPr>
              <a:t>parties talk fast or talk in circles/share repetitive information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interviews are long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prioritizing typing notes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Self-care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Tips 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type notes/update as soon as possible after interview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document thoughts for follow up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have a notetaker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encourage all to submit a written statement </a:t>
            </a:r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003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77A33-6B3F-1EEE-C69E-F133C47B068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Relevant Evidence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430C04D-F5FC-6D65-6399-A246518F8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1B.3/Title IX</a:t>
            </a:r>
          </a:p>
          <a:p>
            <a:r>
              <a:rPr lang="en-US"/>
              <a:t>Evidence is generally considered </a:t>
            </a:r>
            <a:r>
              <a:rPr lang="en-US" b="1"/>
              <a:t>relevant</a:t>
            </a:r>
            <a:r>
              <a:rPr lang="en-US"/>
              <a:t> when it helps determine:</a:t>
            </a:r>
          </a:p>
          <a:p>
            <a:pPr lvl="1"/>
            <a:r>
              <a:rPr lang="en-US"/>
              <a:t>Whether the Respondent violated policy, and/or</a:t>
            </a:r>
          </a:p>
          <a:p>
            <a:pPr lvl="1"/>
            <a:r>
              <a:rPr lang="en-US"/>
              <a:t>The credibility of any evidence, including a party or witness statement</a:t>
            </a:r>
          </a:p>
          <a:p>
            <a:pPr marL="457200"/>
            <a:r>
              <a:rPr lang="en-US"/>
              <a:t>The Investigator initially evaluated relevance, but the DM ultimately decides</a:t>
            </a:r>
          </a:p>
          <a:p>
            <a:r>
              <a:rPr lang="en-US"/>
              <a:t>All relevant evidence must be objectively evaluated and considered</a:t>
            </a:r>
          </a:p>
          <a:p>
            <a:pPr lvl="1"/>
            <a:r>
              <a:rPr lang="en-US" b="1"/>
              <a:t>Inculpatory</a:t>
            </a:r>
            <a:r>
              <a:rPr lang="en-US"/>
              <a:t>: tending to suggest a finding of responsibility</a:t>
            </a:r>
          </a:p>
          <a:p>
            <a:pPr lvl="1"/>
            <a:r>
              <a:rPr lang="en-US" b="1"/>
              <a:t>Exculpatory</a:t>
            </a:r>
            <a:r>
              <a:rPr lang="en-US"/>
              <a:t>: tending to suggest a finding of not responsible</a:t>
            </a:r>
          </a:p>
          <a:p>
            <a:pPr marL="457200"/>
            <a:r>
              <a:rPr lang="en-US"/>
              <a:t>In the decision-making phase, parties may dispute the Investigator’s initial relevance determinations</a:t>
            </a:r>
          </a:p>
        </p:txBody>
      </p:sp>
    </p:spTree>
    <p:extLst>
      <p:ext uri="{BB962C8B-B14F-4D97-AF65-F5344CB8AC3E}">
        <p14:creationId xmlns:p14="http://schemas.microsoft.com/office/powerpoint/2010/main" val="7290558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07A552-41F0-7370-8F98-5923C32B33E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Recording interviews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>
                <a:ea typeface="+mn-lt"/>
                <a:cs typeface="+mn-lt"/>
              </a:rPr>
              <a:t>Allows the investigator to focus on content/information and being present during the interview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ensure that all data and information is accurate.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Provides for use of direct quotes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Allows for investigator to review/reflect to determine what gaps still exist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Provides investigator an opportunity to refine investigation skills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Recordings can be taken in multiple ways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Teams, handheld, etc.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Record ALL the interview - including opening information, data privacy review (ask for verbal acceptance), all "housekeeping" information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4691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208D3-FE37-07BE-4E8F-D58C94CEA84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Recording interviews, cont.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>
                <a:ea typeface="+mn-lt"/>
                <a:cs typeface="+mn-lt"/>
              </a:rPr>
              <a:t>There are additional nuances of recording that are different from standard interviewing.</a:t>
            </a:r>
          </a:p>
          <a:p>
            <a:pPr lvl="1"/>
            <a:r>
              <a:rPr lang="en-US">
                <a:ea typeface="+mn-lt"/>
                <a:cs typeface="+mn-lt"/>
              </a:rPr>
              <a:t>Open recording stating date, time, and introduction of parties (including spelling of names). End recording with time. </a:t>
            </a:r>
            <a:endParaRPr lang="en-US">
              <a:cs typeface="Calibri"/>
            </a:endParaRPr>
          </a:p>
          <a:p>
            <a:pPr lvl="1"/>
            <a:r>
              <a:rPr lang="en-US">
                <a:ea typeface="+mn-lt"/>
                <a:cs typeface="+mn-lt"/>
              </a:rPr>
              <a:t>Audio recordings do not pick up on non-verbal (head nods, etc.) – prepare parties at beginning of interview and clarify during interview if needed.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Develop a plan for your recording - send for transcription, etc.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This provides a typed/hard copy of the interview.</a:t>
            </a:r>
            <a:endParaRPr lang="en-US">
              <a:cs typeface="Calibri"/>
            </a:endParaRPr>
          </a:p>
          <a:p>
            <a:r>
              <a:rPr lang="en-US">
                <a:ea typeface="+mn-lt"/>
                <a:cs typeface="+mn-lt"/>
              </a:rPr>
              <a:t>Transcription review</a:t>
            </a:r>
            <a:endParaRPr lang="en-US"/>
          </a:p>
          <a:p>
            <a:pPr lvl="1"/>
            <a:r>
              <a:rPr lang="en-US">
                <a:ea typeface="+mn-lt"/>
                <a:cs typeface="+mn-lt"/>
              </a:rPr>
              <a:t>Determine if you want to add this as a part of your process</a:t>
            </a:r>
            <a:endParaRPr lang="en-US">
              <a:cs typeface="Calibri"/>
            </a:endParaRPr>
          </a:p>
          <a:p>
            <a:pPr lvl="1"/>
            <a:r>
              <a:rPr lang="en-US">
                <a:cs typeface="Calibri"/>
              </a:rPr>
              <a:t>Who can attend to complete the review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783939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03977C-79BC-9001-062A-B365FA109F7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Calibri"/>
              </a:rPr>
              <a:t>Recording considerations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Contracts for transcription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transcription services</a:t>
            </a:r>
          </a:p>
          <a:p>
            <a:r>
              <a:rPr lang="en-US" dirty="0">
                <a:ea typeface="+mn-lt"/>
                <a:cs typeface="+mn-lt"/>
              </a:rPr>
              <a:t>Access to transcripts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Who, when, why</a:t>
            </a:r>
            <a:endParaRPr lang="en-US" dirty="0">
              <a:cs typeface="Calibri"/>
            </a:endParaRPr>
          </a:p>
          <a:p>
            <a:r>
              <a:rPr lang="en-US" dirty="0">
                <a:ea typeface="+mn-lt"/>
                <a:cs typeface="+mn-lt"/>
              </a:rPr>
              <a:t>Storage of recordings and transcripts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Data retention policies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/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593851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4: Components of Investigation Report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C9E447-CE2B-0A99-D76F-D56D616BC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3144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80999C-5C6E-CFF5-B779-2D0A5C5F665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Goals of Investigatory report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Present findings in a well-written and well-organized format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steps taken during the investigation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Document the evidence collected and reviewed</a:t>
            </a:r>
          </a:p>
          <a:p>
            <a:pPr>
              <a:spcBef>
                <a:spcPts val="20"/>
              </a:spcBef>
            </a:pPr>
            <a:r>
              <a:rPr lang="en-US">
                <a:ea typeface="Calibri"/>
                <a:cs typeface="Calibri"/>
              </a:rPr>
              <a:t>Provide a clear, objective picture of investigation to the DM</a:t>
            </a:r>
          </a:p>
          <a:p>
            <a:r>
              <a:rPr lang="en-US">
                <a:ea typeface="Calibri"/>
                <a:cs typeface="Calibri"/>
              </a:rPr>
              <a:t>Should contain all information a DM needs to make their decision</a:t>
            </a:r>
            <a:endParaRPr lang="en-US"/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594924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5D77A-471F-C2E2-A4CF-83FE6C616B0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Investigatory report components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Transmittal letter &amp; Cover Sheet/Disclosure Notice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Investigation report cover page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Table of contents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Introduction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Scope &amp; Methodology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Policies &amp; Definitions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Statements &amp; Evidence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Synthesis </a:t>
            </a:r>
          </a:p>
          <a:p>
            <a:pPr>
              <a:spcBef>
                <a:spcPts val="0"/>
              </a:spcBef>
              <a:buAutoNum type="arabicPeriod"/>
            </a:pPr>
            <a:r>
              <a:rPr lang="en-US" sz="3200">
                <a:solidFill>
                  <a:srgbClr val="000000"/>
                </a:solidFill>
                <a:ea typeface="Calibri"/>
                <a:cs typeface="Calibri"/>
              </a:rPr>
              <a:t>Exhibit Index</a:t>
            </a:r>
          </a:p>
          <a:p>
            <a:endParaRPr lang="en-US">
              <a:cs typeface="Calibri"/>
            </a:endParaRPr>
          </a:p>
          <a:p>
            <a:endParaRPr lang="en-US">
              <a:cs typeface="Calibri"/>
            </a:endParaRPr>
          </a:p>
          <a:p>
            <a:endParaRPr lang="en-US"/>
          </a:p>
          <a:p>
            <a:endParaRPr lang="en-US"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125894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60F5F2-A089-1101-112B-AD4889C2F4B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Technical writing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Technical Writing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explaining complex concepts clearly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Instructional, procedural, and often involves guidelines/manuals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Primary goal is to make technical information easy to understand and use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specific audience</a:t>
            </a:r>
          </a:p>
        </p:txBody>
      </p:sp>
    </p:spTree>
    <p:extLst>
      <p:ext uri="{BB962C8B-B14F-4D97-AF65-F5344CB8AC3E}">
        <p14:creationId xmlns:p14="http://schemas.microsoft.com/office/powerpoint/2010/main" val="1556016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414721-B754-65C5-4C57-488AF77B00A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objective writing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Calibri"/>
                <a:cs typeface="Calibri"/>
              </a:rPr>
              <a:t>Objective Writing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Impersonal and factual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being neutral and informative, ensuring the reader can make their own judgments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Focuses on credibility but avoids overt persuasions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Presenting facts without bias</a:t>
            </a:r>
          </a:p>
          <a:p>
            <a:pPr>
              <a:buFontTx/>
              <a:buChar char="-"/>
            </a:pPr>
            <a:r>
              <a:rPr lang="en-US">
                <a:ea typeface="Calibri"/>
                <a:cs typeface="Calibri"/>
              </a:rPr>
              <a:t>Written for a general audience</a:t>
            </a:r>
          </a:p>
        </p:txBody>
      </p:sp>
    </p:spTree>
    <p:extLst>
      <p:ext uri="{BB962C8B-B14F-4D97-AF65-F5344CB8AC3E}">
        <p14:creationId xmlns:p14="http://schemas.microsoft.com/office/powerpoint/2010/main" val="10958076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BAB8C-197B-EDB2-0FF0-9F06E00481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Calibri"/>
                <a:cs typeface="Calibri"/>
              </a:rPr>
              <a:t>Technical vs objective writing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622C14-9AF3-C0D5-BD1A-B975FE82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Comparing technical and objective writing: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Both require clarity, structure and accuracy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Both are focused on fact-based and credible information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Share a purpose to explain or instruct without bias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Best practices: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Be concise and avoid unnecessary complexity. 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Stick to facts and connect to relevant exhibits attached to investigatory report</a:t>
            </a:r>
          </a:p>
          <a:p>
            <a:pPr>
              <a:buFontTx/>
              <a:buChar char="-"/>
            </a:pPr>
            <a:r>
              <a:rPr lang="en-US" dirty="0">
                <a:ea typeface="Calibri"/>
                <a:cs typeface="Calibri"/>
              </a:rPr>
              <a:t>Avoid language that can be misinterpreted 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pPr>
              <a:buFontTx/>
              <a:buChar char="-"/>
            </a:pP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912679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/>
              <a:t>30 </a:t>
            </a:r>
            <a:r>
              <a:rPr lang="en-US" noProof="0"/>
              <a:t>East 7th Street, Suite 350</a:t>
            </a:r>
          </a:p>
          <a:p>
            <a:pPr lvl="0"/>
            <a:r>
              <a:rPr lang="en-US" noProof="0"/>
              <a:t>St. Paul, MN  55101-7804</a:t>
            </a:r>
          </a:p>
          <a:p>
            <a:pPr lvl="0"/>
            <a:endParaRPr lang="en-US" noProof="0"/>
          </a:p>
          <a:p>
            <a:pPr lvl="0"/>
            <a:r>
              <a:rPr lang="en-US" noProof="0"/>
              <a:t>651-201-1800</a:t>
            </a:r>
          </a:p>
          <a:p>
            <a:pPr lvl="0"/>
            <a:r>
              <a:rPr lang="en-US" noProof="0"/>
              <a:t>888-667-2848</a:t>
            </a:r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/>
              <a:t>Individuals with hearing or speech disabilities may contact us via their preferred Telecommunications Relay Service.</a:t>
            </a:r>
          </a:p>
          <a:p>
            <a:r>
              <a:rPr lang="en-US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FE4158-DA7B-D27D-940D-A61B6D9C9E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707B5-ABDB-4C0F-2765-55F89F21C86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Relevant Evidence Exclusions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971A0C3-CD45-3143-7C55-BF19134E0F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8042"/>
                </a:solidFill>
              </a:rPr>
              <a:t>For 1B.3/Title IX</a:t>
            </a:r>
          </a:p>
          <a:p>
            <a:r>
              <a:rPr lang="en-US"/>
              <a:t>Evidence of the </a:t>
            </a:r>
            <a:r>
              <a:rPr lang="en-US" b="1"/>
              <a:t>Complainant’s sexual predisposition </a:t>
            </a:r>
            <a:r>
              <a:rPr lang="en-US"/>
              <a:t>is never relevant</a:t>
            </a:r>
          </a:p>
          <a:p>
            <a:pPr marL="457200"/>
            <a:r>
              <a:rPr lang="en-US"/>
              <a:t>Evidence of the </a:t>
            </a:r>
            <a:r>
              <a:rPr lang="en-US" b="1"/>
              <a:t>Complainant’s prior sexual behavior </a:t>
            </a:r>
            <a:r>
              <a:rPr lang="en-US"/>
              <a:t>is not relevant except:</a:t>
            </a:r>
          </a:p>
          <a:p>
            <a:pPr lvl="1"/>
            <a:r>
              <a:rPr lang="en-US"/>
              <a:t>If offered to prove that someone other than the Respondent committed the alleged conduct; or</a:t>
            </a:r>
          </a:p>
          <a:p>
            <a:pPr lvl="1"/>
            <a:r>
              <a:rPr lang="en-US"/>
              <a:t>Specific incidents of the Complainant’s prior sexual behavior with respect to the Respondent offered to prove consent</a:t>
            </a:r>
          </a:p>
          <a:p>
            <a:r>
              <a:rPr lang="en-US"/>
              <a:t>Exclusions apply even if admitted or introduced by the Complainant</a:t>
            </a:r>
          </a:p>
          <a:p>
            <a:pPr marL="457200"/>
            <a:r>
              <a:rPr lang="en-US"/>
              <a:t>Exclusions do </a:t>
            </a:r>
            <a:r>
              <a:rPr lang="en-US" b="1"/>
              <a:t>not</a:t>
            </a:r>
            <a:r>
              <a:rPr lang="en-US"/>
              <a:t> apply to the Respondent’s prior sexual behavior or predisposition, which are admissible if relevant</a:t>
            </a:r>
          </a:p>
        </p:txBody>
      </p:sp>
    </p:spTree>
    <p:extLst>
      <p:ext uri="{BB962C8B-B14F-4D97-AF65-F5344CB8AC3E}">
        <p14:creationId xmlns:p14="http://schemas.microsoft.com/office/powerpoint/2010/main" val="3753086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spcBef>
                <a:spcPct val="20000"/>
              </a:spcBef>
              <a:buClr>
                <a:srgbClr val="009F4D"/>
              </a:buClr>
              <a:defRPr/>
            </a:pPr>
            <a:r>
              <a:rPr lang="en-US" sz="4000">
                <a:latin typeface="+mn-lt"/>
                <a:ea typeface="+mn-ea"/>
                <a:cs typeface="Calibri"/>
              </a:rPr>
              <a:t>Investigation Skill-building</a:t>
            </a:r>
            <a:endParaRPr lang="en-US" sz="4000">
              <a:solidFill>
                <a:srgbClr val="0C2340"/>
              </a:solidFill>
              <a:latin typeface="+mn-lt"/>
              <a:ea typeface="Calibri"/>
              <a:cs typeface="Calibri"/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D824BD1-7EBF-28C6-F4B5-95316A336C7A}"/>
              </a:ext>
            </a:extLst>
          </p:cNvPr>
          <p:cNvSpPr txBox="1">
            <a:spLocks/>
          </p:cNvSpPr>
          <p:nvPr/>
        </p:nvSpPr>
        <p:spPr>
          <a:xfrm>
            <a:off x="1212575" y="4552123"/>
            <a:ext cx="4124738" cy="13306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None/>
              <a:defRPr sz="2000" b="1" kern="1200">
                <a:solidFill>
                  <a:srgbClr val="009F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8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•"/>
              <a:defRPr sz="24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Arial" panose="020B0604020202020204" pitchFamily="34" charset="0"/>
              <a:buChar char="–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9F4D"/>
              </a:buClr>
              <a:buFont typeface="Courier New" panose="02070309020205020404" pitchFamily="49" charset="0"/>
              <a:buChar char="o"/>
              <a:defRPr sz="2000" kern="1200">
                <a:solidFill>
                  <a:srgbClr val="0C23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cs typeface="Calibri"/>
              </a:rPr>
              <a:t>Maegen </a:t>
            </a:r>
            <a:r>
              <a:rPr lang="en-US" sz="1800" err="1">
                <a:cs typeface="Calibri"/>
              </a:rPr>
              <a:t>Sincleair</a:t>
            </a:r>
            <a:r>
              <a:rPr lang="en-US" sz="1800">
                <a:cs typeface="Calibri"/>
              </a:rPr>
              <a:t> Usher, JD </a:t>
            </a:r>
            <a:r>
              <a:rPr lang="en-US" sz="1800" b="0">
                <a:cs typeface="Calibri"/>
              </a:rPr>
              <a:t>(she/her)</a:t>
            </a:r>
          </a:p>
          <a:p>
            <a:r>
              <a:rPr lang="en-US" sz="1400" b="0">
                <a:cs typeface="Calibri"/>
              </a:rPr>
              <a:t>Investigation Specialist &amp; Lead Deputy Title IX Coordinator</a:t>
            </a:r>
            <a:endParaRPr lang="en-US" sz="1400" b="0">
              <a:ea typeface="Calibri"/>
              <a:cs typeface="Calibri"/>
            </a:endParaRPr>
          </a:p>
          <a:p>
            <a:r>
              <a:rPr lang="en-US" sz="1400" b="0">
                <a:cs typeface="Calibri"/>
              </a:rPr>
              <a:t>Metro State University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3816074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F23BC9D-65F8-8232-E025-2889F58D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>
                <a:ea typeface="Calibri"/>
                <a:cs typeface="Calibri"/>
              </a:rPr>
              <a:t>Part 1: Investigation Strategy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0FB50A0-D240-EE6E-92FB-FF34435E4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10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074DC0D-69BC-8ACD-7A61-86C759D10C4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09600" y="381000"/>
            <a:ext cx="10871200" cy="1066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rgbClr val="0C234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Investigation </a:t>
            </a:r>
            <a:r>
              <a:rPr kumimoji="0" lang="en-US" sz="3600" b="1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Scope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/>
              <a:t>Scope of Investigation</a:t>
            </a:r>
          </a:p>
          <a:p>
            <a:pPr lvl="1"/>
            <a:r>
              <a:rPr lang="en-US"/>
              <a:t>What are the allegations?</a:t>
            </a:r>
          </a:p>
          <a:p>
            <a:pPr lvl="2"/>
            <a:r>
              <a:rPr lang="en-US"/>
              <a:t>1B.1, 1B.3, RWP, Code of conduct, etc.</a:t>
            </a:r>
          </a:p>
          <a:p>
            <a:pPr lvl="2"/>
            <a:r>
              <a:rPr lang="en-US"/>
              <a:t>What are sub-elements</a:t>
            </a:r>
          </a:p>
          <a:p>
            <a:pPr lvl="2"/>
            <a:r>
              <a:rPr lang="en-US"/>
              <a:t>Partnership w/ other departments</a:t>
            </a:r>
          </a:p>
          <a:p>
            <a:pPr lvl="1"/>
            <a:r>
              <a:rPr lang="en-US"/>
              <a:t>Who are the involved parties?</a:t>
            </a:r>
          </a:p>
          <a:p>
            <a:pPr lvl="2"/>
            <a:r>
              <a:rPr lang="en-US"/>
              <a:t>Multiple respondents; multiple complainants – may consider splitting</a:t>
            </a:r>
          </a:p>
          <a:p>
            <a:pPr lvl="1"/>
            <a:r>
              <a:rPr lang="en-US"/>
              <a:t>Do the allegations arise out of same set of facts</a:t>
            </a:r>
          </a:p>
          <a:p>
            <a:pPr lvl="2"/>
            <a:r>
              <a:rPr lang="en-US"/>
              <a:t>If not, consider splitting or referring non 1B.1/1B.3 matters</a:t>
            </a:r>
          </a:p>
          <a:p>
            <a:pPr lvl="2"/>
            <a:r>
              <a:rPr lang="en-US"/>
              <a:t>Allegations for each specific Respondent</a:t>
            </a:r>
          </a:p>
          <a:p>
            <a:pPr lvl="1"/>
            <a:r>
              <a:rPr lang="en-US"/>
              <a:t>Why is scope important?</a:t>
            </a:r>
          </a:p>
          <a:p>
            <a:pPr lvl="2"/>
            <a:r>
              <a:rPr lang="en-US"/>
              <a:t>Prevents Scope creep i.e., getting lost/sidetracked</a:t>
            </a:r>
          </a:p>
          <a:p>
            <a:pPr lvl="2"/>
            <a:r>
              <a:rPr lang="en-US"/>
              <a:t>Can help structure interviews</a:t>
            </a:r>
          </a:p>
          <a:p>
            <a:pPr lvl="2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06271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" id="{CF3B480C-9619-4AB6-B48F-D41D2AC7218D}" vid="{A00E7711-B8B3-4798-9DA2-B9B2938822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5a1719-2628-434b-92be-b92bf2aa51f9">
      <Terms xmlns="http://schemas.microsoft.com/office/infopath/2007/PartnerControls"/>
    </lcf76f155ced4ddcb4097134ff3c332f>
    <TaxCatchAll xmlns="b8742ead-eb69-4e30-b8d3-5c6af35e7d0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070959C8B68E4C8E049C3DC8D02402" ma:contentTypeVersion="17" ma:contentTypeDescription="Create a new document." ma:contentTypeScope="" ma:versionID="fdce966eb610940623dcc0025566b084">
  <xsd:schema xmlns:xsd="http://www.w3.org/2001/XMLSchema" xmlns:xs="http://www.w3.org/2001/XMLSchema" xmlns:p="http://schemas.microsoft.com/office/2006/metadata/properties" xmlns:ns2="fa5a1719-2628-434b-92be-b92bf2aa51f9" xmlns:ns3="b8742ead-eb69-4e30-b8d3-5c6af35e7d0d" targetNamespace="http://schemas.microsoft.com/office/2006/metadata/properties" ma:root="true" ma:fieldsID="6e2bb2c0aeb9ad48b62e206501bf4709" ns2:_="" ns3:_="">
    <xsd:import namespace="fa5a1719-2628-434b-92be-b92bf2aa51f9"/>
    <xsd:import namespace="b8742ead-eb69-4e30-b8d3-5c6af35e7d0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5a1719-2628-434b-92be-b92bf2aa51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742ead-eb69-4e30-b8d3-5c6af35e7d0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3853a25-665a-44b9-a319-5ccdd74cacb0}" ma:internalName="TaxCatchAll" ma:showField="CatchAllData" ma:web="b8742ead-eb69-4e30-b8d3-5c6af35e7d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881B07-A974-4764-8198-DE4FF3D66D8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F9FEF8-450F-43BB-8A1F-75256AF7470B}">
  <ds:schemaRefs>
    <ds:schemaRef ds:uri="http://schemas.microsoft.com/office/2006/metadata/properties"/>
    <ds:schemaRef ds:uri="http://schemas.microsoft.com/office/infopath/2007/PartnerControls"/>
    <ds:schemaRef ds:uri="fa5a1719-2628-434b-92be-b92bf2aa51f9"/>
    <ds:schemaRef ds:uri="b8742ead-eb69-4e30-b8d3-5c6af35e7d0d"/>
  </ds:schemaRefs>
</ds:datastoreItem>
</file>

<file path=customXml/itemProps3.xml><?xml version="1.0" encoding="utf-8"?>
<ds:datastoreItem xmlns:ds="http://schemas.openxmlformats.org/officeDocument/2006/customXml" ds:itemID="{B85DCBC4-76A6-402E-8BA1-1436C803E3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5a1719-2628-434b-92be-b92bf2aa51f9"/>
    <ds:schemaRef ds:uri="b8742ead-eb69-4e30-b8d3-5c6af35e7d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011c7c6-0ab4-46ab-9ef4-fae74a921a7f}" enabled="0" method="" siteId="{5011c7c6-0ab4-46ab-9ef4-fae74a921a7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</Template>
  <TotalTime>353</TotalTime>
  <Words>3013</Words>
  <Application>Microsoft Office PowerPoint</Application>
  <PresentationFormat>Widescreen</PresentationFormat>
  <Paragraphs>518</Paragraphs>
  <Slides>59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6" baseType="lpstr">
      <vt:lpstr>ＭＳ Ｐゴシック</vt:lpstr>
      <vt:lpstr>Aptos</vt:lpstr>
      <vt:lpstr>Arial</vt:lpstr>
      <vt:lpstr>Calibri</vt:lpstr>
      <vt:lpstr>Courier New</vt:lpstr>
      <vt:lpstr>Wingdings</vt:lpstr>
      <vt:lpstr>Minnesota State Theme</vt:lpstr>
      <vt:lpstr>Equal Opportunity &amp; Nondiscrimination</vt:lpstr>
      <vt:lpstr>Outline of Today’s Presentation</vt:lpstr>
      <vt:lpstr>Basics Refresher</vt:lpstr>
      <vt:lpstr>Decision Factors</vt:lpstr>
      <vt:lpstr>Relevant Evidence </vt:lpstr>
      <vt:lpstr>Relevant Evidence Exclusions</vt:lpstr>
      <vt:lpstr>Investigation Skill-building</vt:lpstr>
      <vt:lpstr>Part 1: Investigation Strategy</vt:lpstr>
      <vt:lpstr>Investigation Scope</vt:lpstr>
      <vt:lpstr>Creating investigation plan</vt:lpstr>
      <vt:lpstr>Collecting Evidence</vt:lpstr>
      <vt:lpstr>Types of Evidence</vt:lpstr>
      <vt:lpstr>Types of Evidence, cont. </vt:lpstr>
      <vt:lpstr>Examples of evidence</vt:lpstr>
      <vt:lpstr>Partnerships to obtain evidence</vt:lpstr>
      <vt:lpstr>Who to interview</vt:lpstr>
      <vt:lpstr>Scheduling Interviews</vt:lpstr>
      <vt:lpstr>Types of meetings and interviews</vt:lpstr>
      <vt:lpstr>Notice of Meetings</vt:lpstr>
      <vt:lpstr>Meeting structure </vt:lpstr>
      <vt:lpstr>Building Rapport</vt:lpstr>
      <vt:lpstr>Part 2: Strategies for managing investigation-based challenges </vt:lpstr>
      <vt:lpstr>Bias</vt:lpstr>
      <vt:lpstr>Types of Bias</vt:lpstr>
      <vt:lpstr>Investigator-Specific Biases</vt:lpstr>
      <vt:lpstr>Bias Impact on Investigation</vt:lpstr>
      <vt:lpstr>Rape Myth vs Common Behavior for Victims of Rape</vt:lpstr>
      <vt:lpstr>Parallel Proceedings</vt:lpstr>
      <vt:lpstr>Best Practices</vt:lpstr>
      <vt:lpstr>Part 3: Interviewing Approaches</vt:lpstr>
      <vt:lpstr>Trauma Informed and Human Centered</vt:lpstr>
      <vt:lpstr>Trauma Informed Preparation</vt:lpstr>
      <vt:lpstr>Trauma-Informed Approach</vt:lpstr>
      <vt:lpstr>Significant Time Between Incident And Report</vt:lpstr>
      <vt:lpstr>Cultural Considerations</vt:lpstr>
      <vt:lpstr>Common Practice Considerations</vt:lpstr>
      <vt:lpstr>Investigation Clarification</vt:lpstr>
      <vt:lpstr>Determine goals of questions</vt:lpstr>
      <vt:lpstr>How to structure questions</vt:lpstr>
      <vt:lpstr>Interview questions for ALL</vt:lpstr>
      <vt:lpstr>Interview questions continued...</vt:lpstr>
      <vt:lpstr>Interview Considerations For credibility</vt:lpstr>
      <vt:lpstr>Analyzing certain qualities and factors</vt:lpstr>
      <vt:lpstr>Each interview might look different</vt:lpstr>
      <vt:lpstr>Maintaining control of interview</vt:lpstr>
      <vt:lpstr>Providing empathy and validation</vt:lpstr>
      <vt:lpstr>Challenging interviewee tropes </vt:lpstr>
      <vt:lpstr>Note taking</vt:lpstr>
      <vt:lpstr>Common challenges &amp; tips</vt:lpstr>
      <vt:lpstr>Recording interviews</vt:lpstr>
      <vt:lpstr>Recording interviews, cont.</vt:lpstr>
      <vt:lpstr>Recording considerations</vt:lpstr>
      <vt:lpstr>Part 4: Components of Investigation Report </vt:lpstr>
      <vt:lpstr>Goals of Investigatory report</vt:lpstr>
      <vt:lpstr>Investigatory report components</vt:lpstr>
      <vt:lpstr>Technical writing</vt:lpstr>
      <vt:lpstr>objective writing</vt:lpstr>
      <vt:lpstr>Technical vs objective writing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Discrimination investigation foundations November 2025</dc:title>
  <dc:creator>Atteberry, Ashley J</dc:creator>
  <cp:keywords>Resolution personnel</cp:keywords>
  <cp:lastModifiedBy>Nordin, Thom</cp:lastModifiedBy>
  <cp:revision>2</cp:revision>
  <dcterms:created xsi:type="dcterms:W3CDTF">2024-11-06T21:17:43Z</dcterms:created>
  <dcterms:modified xsi:type="dcterms:W3CDTF">2026-04-22T17:32:45Z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0x010100B6070959C8B68E4C8E049C3DC8D02402</vt:lpwstr>
  </property>
  <property fmtid="{D5CDD505-2E9C-101B-9397-08002B2CF9AE}" pid="3" name="MediaServiceImageTags">
    <vt:lpwstr/>
  </property>
</Properties>
</file>