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23"/>
  </p:notesMasterIdLst>
  <p:handoutMasterIdLst>
    <p:handoutMasterId r:id="rId24"/>
  </p:handoutMasterIdLst>
  <p:sldIdLst>
    <p:sldId id="277" r:id="rId5"/>
    <p:sldId id="2141411361" r:id="rId6"/>
    <p:sldId id="315" r:id="rId7"/>
    <p:sldId id="316" r:id="rId8"/>
    <p:sldId id="323" r:id="rId9"/>
    <p:sldId id="2141411364" r:id="rId10"/>
    <p:sldId id="317" r:id="rId11"/>
    <p:sldId id="324" r:id="rId12"/>
    <p:sldId id="318" r:id="rId13"/>
    <p:sldId id="319" r:id="rId14"/>
    <p:sldId id="320" r:id="rId15"/>
    <p:sldId id="321" r:id="rId16"/>
    <p:sldId id="322" r:id="rId17"/>
    <p:sldId id="325" r:id="rId18"/>
    <p:sldId id="2141411365" r:id="rId19"/>
    <p:sldId id="2141411366" r:id="rId20"/>
    <p:sldId id="2141411367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8042"/>
    <a:srgbClr val="000000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1380" autoAdjust="0"/>
  </p:normalViewPr>
  <p:slideViewPr>
    <p:cSldViewPr snapToGrid="0">
      <p:cViewPr varScale="1">
        <p:scale>
          <a:sx n="65" d="100"/>
          <a:sy n="65" d="100"/>
        </p:scale>
        <p:origin x="235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62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28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9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4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54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75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93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2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0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97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42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99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00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49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8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 dirty="0"/>
              <a:t>Formal Hearing for </a:t>
            </a:r>
            <a:br>
              <a:rPr lang="en-US" dirty="0"/>
            </a:br>
            <a:r>
              <a:rPr lang="en-US" dirty="0"/>
              <a:t>Title IX Coordinators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 dirty="0"/>
              <a:t>Related to System Procedure 1B.3.1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Equal Opportunity &amp; Compliance Department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September 17, 2025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45740-735B-3EF0-C722-C23FD9E01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Deliberation and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1A957-9374-5772-8EC8-D760F597D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Decision-maker deliberation</a:t>
            </a:r>
          </a:p>
          <a:p>
            <a:pPr lvl="1"/>
            <a:r>
              <a:rPr lang="en-US" dirty="0"/>
              <a:t>Policy: finding/no finding</a:t>
            </a:r>
          </a:p>
          <a:p>
            <a:r>
              <a:rPr lang="en-US" dirty="0"/>
              <a:t>Finding: disciplinary actions</a:t>
            </a:r>
          </a:p>
          <a:p>
            <a:pPr lvl="1"/>
            <a:r>
              <a:rPr lang="en-US" dirty="0"/>
              <a:t>Impact/mitigation statements, when relevant</a:t>
            </a:r>
          </a:p>
          <a:p>
            <a:pPr lvl="1"/>
            <a:r>
              <a:rPr lang="en-US" dirty="0"/>
              <a:t>Prior history sharing, when relevant</a:t>
            </a:r>
          </a:p>
          <a:p>
            <a:r>
              <a:rPr lang="en-US" dirty="0"/>
              <a:t>Decision letters</a:t>
            </a:r>
          </a:p>
          <a:p>
            <a:pPr lvl="1"/>
            <a:r>
              <a:rPr lang="en-US" dirty="0"/>
              <a:t>Target: 10 days post formal hearing</a:t>
            </a:r>
          </a:p>
          <a:p>
            <a:r>
              <a:rPr lang="en-US" dirty="0"/>
              <a:t>Notice to parties</a:t>
            </a:r>
          </a:p>
        </p:txBody>
      </p:sp>
    </p:spTree>
    <p:extLst>
      <p:ext uri="{BB962C8B-B14F-4D97-AF65-F5344CB8AC3E}">
        <p14:creationId xmlns:p14="http://schemas.microsoft.com/office/powerpoint/2010/main" val="1609467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7747C-79E3-01E2-0860-290D97CAD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of Final Determination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8E4C-5377-C9CF-0B74-BCC4CACF9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Written submission</a:t>
            </a:r>
          </a:p>
          <a:p>
            <a:r>
              <a:rPr lang="en-US" dirty="0"/>
              <a:t>10 business days after decision</a:t>
            </a:r>
          </a:p>
          <a:p>
            <a:r>
              <a:rPr lang="en-US" dirty="0"/>
              <a:t>Grounds for appeal</a:t>
            </a:r>
          </a:p>
          <a:p>
            <a:pPr lvl="1"/>
            <a:r>
              <a:rPr lang="en-US" dirty="0"/>
              <a:t>procedural irregularity that affected the outcome or decision,</a:t>
            </a:r>
          </a:p>
          <a:p>
            <a:pPr lvl="1"/>
            <a:r>
              <a:rPr lang="en-US" dirty="0"/>
              <a:t>new evidence that was not reasonably available at the time the determination regarding responsibility or dismissal was made, that could affect the outcome of the matter, and/or</a:t>
            </a:r>
          </a:p>
          <a:p>
            <a:pPr lvl="1"/>
            <a:r>
              <a:rPr lang="en-US" dirty="0"/>
              <a:t>a conflict of interest or bias by the Title IX Coordinator or decision-maker that affected the outcome of the matter</a:t>
            </a:r>
          </a:p>
          <a:p>
            <a:r>
              <a:rPr lang="en-US" dirty="0"/>
              <a:t>Appeal: granted or denied</a:t>
            </a:r>
          </a:p>
          <a:p>
            <a:r>
              <a:rPr lang="en-US" dirty="0"/>
              <a:t>Disciplinary action during appeal: may enforce</a:t>
            </a:r>
          </a:p>
        </p:txBody>
      </p:sp>
    </p:spTree>
    <p:extLst>
      <p:ext uri="{BB962C8B-B14F-4D97-AF65-F5344CB8AC3E}">
        <p14:creationId xmlns:p14="http://schemas.microsoft.com/office/powerpoint/2010/main" val="638478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97CEA-377F-9AC0-3327-4739F963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570F-C363-69BE-8F82-D3A67648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“Remedy the effects”– address the impact on safety, education, overall well-being</a:t>
            </a:r>
          </a:p>
          <a:p>
            <a:r>
              <a:rPr lang="en-US" dirty="0"/>
              <a:t>Prevent reoccurrence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22104-9507-973F-48A6-F422C5D3B79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Supportive measures (ensure equal access)</a:t>
            </a:r>
          </a:p>
          <a:p>
            <a:r>
              <a:rPr lang="en-US" dirty="0"/>
              <a:t>For the institution</a:t>
            </a:r>
          </a:p>
          <a:p>
            <a:pPr lvl="1"/>
            <a:r>
              <a:rPr lang="en-US" dirty="0"/>
              <a:t>Policy changes</a:t>
            </a:r>
          </a:p>
          <a:p>
            <a:pPr lvl="1"/>
            <a:r>
              <a:rPr lang="en-US" dirty="0"/>
              <a:t>Prevention programs</a:t>
            </a:r>
          </a:p>
          <a:p>
            <a:pPr lvl="1"/>
            <a:r>
              <a:rPr lang="en-US" dirty="0"/>
              <a:t>Institutional assessments</a:t>
            </a:r>
          </a:p>
        </p:txBody>
      </p:sp>
    </p:spTree>
    <p:extLst>
      <p:ext uri="{BB962C8B-B14F-4D97-AF65-F5344CB8AC3E}">
        <p14:creationId xmlns:p14="http://schemas.microsoft.com/office/powerpoint/2010/main" val="935014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CCE5-DC95-819E-CFBE-3D219F13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50DEF-0FF4-9954-8F18-9AB95307F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Each prohibited conduct formal process, including any final determination regarding responsibility or appeal, and any audio recording or transcript required under federal regulation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disciplinary sanctions imposed on the respondent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supportive measures provided to the parties and any remedies provided to the complainant or the community designed to restore or preserve equal access to the education program or activity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appeal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Informal Resolution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All materials used to train the Title IX Personnel (for implementing the resolution processes); each college and university will make these training materials publicly available on their website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other actions taken in response to a report or formal complaint (response was not deliberately indifferent)</a:t>
            </a:r>
          </a:p>
        </p:txBody>
      </p:sp>
    </p:spTree>
    <p:extLst>
      <p:ext uri="{BB962C8B-B14F-4D97-AF65-F5344CB8AC3E}">
        <p14:creationId xmlns:p14="http://schemas.microsoft.com/office/powerpoint/2010/main" val="3439910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94475-F3C1-CD63-D50F-ACA30BF87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45939-A7C0-D9F7-6C14-599C043C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 Guide</a:t>
            </a:r>
          </a:p>
          <a:p>
            <a:r>
              <a:rPr lang="en-US" dirty="0"/>
              <a:t>Hearing Administrator Manual</a:t>
            </a:r>
          </a:p>
          <a:p>
            <a:r>
              <a:rPr lang="en-US" dirty="0"/>
              <a:t>Technology Guide*</a:t>
            </a:r>
          </a:p>
          <a:p>
            <a:r>
              <a:rPr lang="en-US" dirty="0"/>
              <a:t>Shared services</a:t>
            </a:r>
          </a:p>
        </p:txBody>
      </p:sp>
    </p:spTree>
    <p:extLst>
      <p:ext uri="{BB962C8B-B14F-4D97-AF65-F5344CB8AC3E}">
        <p14:creationId xmlns:p14="http://schemas.microsoft.com/office/powerpoint/2010/main" val="1000149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8BB1-EE46-6BC1-73FA-E45B1C55C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Advisor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88646-E30E-2CAF-A09C-84926B7FD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Advisor: Attorney vs. Staff Person</a:t>
            </a:r>
          </a:p>
          <a:p>
            <a:r>
              <a:rPr lang="en-US" dirty="0"/>
              <a:t>Party must have an advisor for the formal hearing</a:t>
            </a:r>
          </a:p>
          <a:p>
            <a:pPr lvl="1"/>
            <a:r>
              <a:rPr lang="en-US" dirty="0"/>
              <a:t>Appointing an advisor for a party</a:t>
            </a:r>
          </a:p>
          <a:p>
            <a:r>
              <a:rPr lang="en-US" dirty="0"/>
              <a:t>Recruiting and training advisors on campus</a:t>
            </a:r>
          </a:p>
          <a:p>
            <a:r>
              <a:rPr lang="en-US" dirty="0"/>
              <a:t>Sharing guide with non-campus affiliated advisors</a:t>
            </a:r>
          </a:p>
          <a:p>
            <a:r>
              <a:rPr lang="en-US" dirty="0"/>
              <a:t>Formal hearing expectations</a:t>
            </a:r>
          </a:p>
          <a:p>
            <a:r>
              <a:rPr lang="en-US" dirty="0"/>
              <a:t>Formal hearing questions</a:t>
            </a:r>
          </a:p>
        </p:txBody>
      </p:sp>
    </p:spTree>
    <p:extLst>
      <p:ext uri="{BB962C8B-B14F-4D97-AF65-F5344CB8AC3E}">
        <p14:creationId xmlns:p14="http://schemas.microsoft.com/office/powerpoint/2010/main" val="4126478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BFAE-953D-D87B-38B7-A153FEDA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EDBFA-04CA-2719-50FA-C0822C87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60379" cy="4849813"/>
          </a:xfrm>
        </p:spPr>
        <p:txBody>
          <a:bodyPr>
            <a:normAutofit/>
          </a:bodyPr>
          <a:lstStyle/>
          <a:p>
            <a:r>
              <a:rPr lang="en-US" dirty="0"/>
              <a:t>Promise &amp; ethical standards</a:t>
            </a:r>
          </a:p>
          <a:p>
            <a:r>
              <a:rPr lang="en-US" dirty="0"/>
              <a:t>Due process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Sample script</a:t>
            </a:r>
          </a:p>
          <a:p>
            <a:pPr lvl="1"/>
            <a:r>
              <a:rPr lang="en-US" dirty="0"/>
              <a:t>Consider building in breaks</a:t>
            </a:r>
          </a:p>
          <a:p>
            <a:pPr lvl="1"/>
            <a:r>
              <a:rPr lang="en-US" dirty="0"/>
              <a:t>Cross-examination: check what was stated during the investigation</a:t>
            </a:r>
          </a:p>
          <a:p>
            <a:pPr lvl="1"/>
            <a:r>
              <a:rPr lang="en-US" dirty="0"/>
              <a:t>Effective hearing tips</a:t>
            </a:r>
          </a:p>
          <a:p>
            <a:pPr lvl="1"/>
            <a:r>
              <a:rPr lang="en-US" dirty="0"/>
              <a:t>Technology guide*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513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DCA5-E682-7EE2-C62C-F7231DBC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D4E9-8312-269E-D40F-24D81FF69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analysis</a:t>
            </a:r>
          </a:p>
          <a:p>
            <a:pPr lvl="1"/>
            <a:r>
              <a:rPr lang="en-US" dirty="0"/>
              <a:t>1B.3 Table</a:t>
            </a:r>
          </a:p>
          <a:p>
            <a:r>
              <a:rPr lang="en-US" dirty="0"/>
              <a:t>Determining responsibility</a:t>
            </a:r>
          </a:p>
          <a:p>
            <a:pPr lvl="1"/>
            <a:r>
              <a:rPr lang="en-US" dirty="0"/>
              <a:t>Decision letter templates</a:t>
            </a:r>
          </a:p>
          <a:p>
            <a:pPr lvl="1"/>
            <a:r>
              <a:rPr lang="en-US" dirty="0"/>
              <a:t>Consult with General Counsel</a:t>
            </a:r>
          </a:p>
          <a:p>
            <a:r>
              <a:rPr lang="en-US" dirty="0"/>
              <a:t>Post hearing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93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  <a:endParaRPr lang="en-US" dirty="0"/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30 </a:t>
            </a:r>
            <a:r>
              <a:rPr lang="en-US" noProof="0" dirty="0"/>
              <a:t>East 7th Street, Suite 350</a:t>
            </a:r>
          </a:p>
          <a:p>
            <a:pPr lvl="0"/>
            <a:r>
              <a:rPr lang="en-US" noProof="0" dirty="0"/>
              <a:t>St. Paul, MN  55101-7804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651-201-1800</a:t>
            </a:r>
          </a:p>
          <a:p>
            <a:pPr lvl="0"/>
            <a:r>
              <a:rPr lang="en-US" noProof="0" dirty="0"/>
              <a:t>888-667-2848</a:t>
            </a:r>
            <a:endParaRPr lang="en-US" dirty="0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 dirty="0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 dirty="0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 dirty="0"/>
              <a:t>Individuals with hearing or speech disabilities may contact us via their preferred Telecommunications Relay Service.</a:t>
            </a:r>
          </a:p>
          <a:p>
            <a:r>
              <a:rPr lang="en-US" dirty="0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2995-1B64-F5F8-9ACF-79EEFAB72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&amp; Procedure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BBF06-FBA1-9E7A-30B5-79271FC83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1B.3 Sexual Misconduct</a:t>
            </a:r>
          </a:p>
          <a:p>
            <a:pPr lvl="1"/>
            <a:r>
              <a:rPr lang="en-US" dirty="0"/>
              <a:t>Updated June 2025</a:t>
            </a:r>
          </a:p>
          <a:p>
            <a:pPr lvl="1"/>
            <a:r>
              <a:rPr lang="en-US" dirty="0"/>
              <a:t>Training: EON Foundations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70196B-FCB6-672A-4808-85F7321F6E7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1B.3.1 Response to Sexual Misconduct</a:t>
            </a:r>
          </a:p>
          <a:p>
            <a:pPr lvl="1"/>
            <a:r>
              <a:rPr lang="en-US" dirty="0"/>
              <a:t>Updated August 2025</a:t>
            </a:r>
          </a:p>
          <a:p>
            <a:pPr lvl="1"/>
            <a:r>
              <a:rPr lang="en-US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385606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E9C9-E844-C1A2-AB19-F1E3048E7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DE914-448C-5437-ED8B-D68D8E3F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Referral for Formal Hearing</a:t>
            </a:r>
          </a:p>
          <a:p>
            <a:r>
              <a:rPr lang="en-US" dirty="0"/>
              <a:t>Hearing Procedures</a:t>
            </a:r>
          </a:p>
          <a:p>
            <a:r>
              <a:rPr lang="en-US" dirty="0"/>
              <a:t>Deliberation and Determination</a:t>
            </a:r>
          </a:p>
          <a:p>
            <a:r>
              <a:rPr lang="en-US" dirty="0"/>
              <a:t>Appeal of the Final Determination</a:t>
            </a:r>
          </a:p>
          <a:p>
            <a:r>
              <a:rPr lang="en-US" dirty="0"/>
              <a:t>Long-term Remedies</a:t>
            </a:r>
          </a:p>
          <a:p>
            <a:r>
              <a:rPr lang="en-US" dirty="0" err="1"/>
              <a:t>Recordingkeeping</a:t>
            </a:r>
            <a:endParaRPr lang="en-US" dirty="0"/>
          </a:p>
          <a:p>
            <a:r>
              <a:rPr lang="en-US" dirty="0"/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412938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9FB10-B8B9-5A9D-3826-9397F43B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4CD5-1BD2-BF74-9527-5F0B789B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Report/complaint</a:t>
            </a:r>
          </a:p>
          <a:p>
            <a:pPr lvl="1"/>
            <a:r>
              <a:rPr lang="en-US" dirty="0"/>
              <a:t>Title IX Coordinator Authority to Initiated a Complaint</a:t>
            </a:r>
          </a:p>
          <a:p>
            <a:pPr lvl="1"/>
            <a:r>
              <a:rPr lang="en-US" dirty="0"/>
              <a:t>Counter-Complaints</a:t>
            </a:r>
          </a:p>
          <a:p>
            <a:r>
              <a:rPr lang="en-US" dirty="0"/>
              <a:t>Resolution Options</a:t>
            </a:r>
          </a:p>
          <a:p>
            <a:pPr lvl="1"/>
            <a:r>
              <a:rPr lang="en-US" dirty="0"/>
              <a:t>Formal</a:t>
            </a:r>
          </a:p>
          <a:p>
            <a:pPr lvl="1"/>
            <a:r>
              <a:rPr lang="en-US" dirty="0"/>
              <a:t>Informal</a:t>
            </a:r>
          </a:p>
          <a:p>
            <a:pPr lvl="1"/>
            <a:r>
              <a:rPr lang="en-US" dirty="0"/>
              <a:t>Notice of Investigation and Allegations</a:t>
            </a:r>
          </a:p>
          <a:p>
            <a:r>
              <a:rPr lang="en-US" dirty="0"/>
              <a:t>Resolution Timeline</a:t>
            </a:r>
          </a:p>
          <a:p>
            <a:r>
              <a:rPr lang="en-US" dirty="0"/>
              <a:t>Ensuring Impartiality</a:t>
            </a:r>
          </a:p>
          <a:p>
            <a:r>
              <a:rPr lang="en-US" dirty="0"/>
              <a:t>Investigation</a:t>
            </a:r>
          </a:p>
        </p:txBody>
      </p:sp>
    </p:spTree>
    <p:extLst>
      <p:ext uri="{BB962C8B-B14F-4D97-AF65-F5344CB8AC3E}">
        <p14:creationId xmlns:p14="http://schemas.microsoft.com/office/powerpoint/2010/main" val="394539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5980-6190-7FBE-70D0-0FCED22A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3109-BB0A-EF05-5A81-6CCFEC049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Interviews</a:t>
            </a:r>
          </a:p>
          <a:p>
            <a:r>
              <a:rPr lang="en-US" dirty="0"/>
              <a:t>Evidence gathering and assessing</a:t>
            </a:r>
          </a:p>
          <a:p>
            <a:pPr lvl="1"/>
            <a:r>
              <a:rPr lang="en-US" dirty="0"/>
              <a:t>Relevant</a:t>
            </a:r>
          </a:p>
          <a:p>
            <a:pPr lvl="1"/>
            <a:r>
              <a:rPr lang="en-US" dirty="0"/>
              <a:t>Directly Related</a:t>
            </a:r>
          </a:p>
          <a:p>
            <a:r>
              <a:rPr lang="en-US" dirty="0"/>
              <a:t>Review and comment period </a:t>
            </a:r>
          </a:p>
          <a:p>
            <a:pPr lvl="1"/>
            <a:r>
              <a:rPr lang="en-US" dirty="0"/>
              <a:t>All evidence and draft report</a:t>
            </a:r>
          </a:p>
          <a:p>
            <a:pPr lvl="1"/>
            <a:r>
              <a:rPr lang="en-US" dirty="0"/>
              <a:t>Parties and their advisors</a:t>
            </a:r>
          </a:p>
          <a:p>
            <a:pPr lvl="1"/>
            <a:r>
              <a:rPr lang="en-US" dirty="0"/>
              <a:t>10-business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4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1CFF-D39A-626E-E5B0-1C55C4FE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DEC64-F437-7B9D-4365-A12135EE7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draft report</a:t>
            </a:r>
          </a:p>
          <a:p>
            <a:r>
              <a:rPr lang="en-US" dirty="0"/>
              <a:t>Title IX Coordinator review of report</a:t>
            </a:r>
          </a:p>
          <a:p>
            <a:r>
              <a:rPr lang="en-US" dirty="0"/>
              <a:t>Finalize report</a:t>
            </a:r>
          </a:p>
          <a:p>
            <a:pPr lvl="1"/>
            <a:r>
              <a:rPr lang="en-US" dirty="0"/>
              <a:t>Accurately summarizes investigations and interviews</a:t>
            </a:r>
          </a:p>
          <a:p>
            <a:pPr lvl="1"/>
            <a:r>
              <a:rPr lang="en-US" dirty="0"/>
              <a:t>Synthesizes evidence</a:t>
            </a:r>
          </a:p>
          <a:p>
            <a:pPr lvl="1"/>
            <a:r>
              <a:rPr lang="en-US" dirty="0"/>
              <a:t>Relevant evidence</a:t>
            </a:r>
          </a:p>
        </p:txBody>
      </p:sp>
    </p:spTree>
    <p:extLst>
      <p:ext uri="{BB962C8B-B14F-4D97-AF65-F5344CB8AC3E}">
        <p14:creationId xmlns:p14="http://schemas.microsoft.com/office/powerpoint/2010/main" val="740589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CF44-058E-827E-8338-9BCDC34C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to Formal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A5882-04D5-5691-A61D-8E46720B8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Informal Resolution</a:t>
            </a:r>
          </a:p>
          <a:p>
            <a:r>
              <a:rPr lang="en-US" dirty="0"/>
              <a:t>Final report</a:t>
            </a:r>
          </a:p>
          <a:p>
            <a:pPr lvl="1"/>
            <a:r>
              <a:rPr lang="en-US" dirty="0"/>
              <a:t>Formal hearing no less than 10 days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Venue and recording</a:t>
            </a:r>
          </a:p>
          <a:p>
            <a:pPr lvl="1"/>
            <a:r>
              <a:rPr lang="en-US" dirty="0"/>
              <a:t>Scheduling</a:t>
            </a:r>
          </a:p>
          <a:p>
            <a:pPr lvl="1"/>
            <a:r>
              <a:rPr lang="en-US" dirty="0"/>
              <a:t>Hearing participants</a:t>
            </a:r>
          </a:p>
          <a:p>
            <a:pPr lvl="1"/>
            <a:r>
              <a:rPr lang="en-US" dirty="0"/>
              <a:t>Advisors</a:t>
            </a:r>
          </a:p>
          <a:p>
            <a:pPr lvl="1"/>
            <a:r>
              <a:rPr lang="en-US" dirty="0"/>
              <a:t>Impact statements</a:t>
            </a:r>
          </a:p>
          <a:p>
            <a:pPr lvl="1"/>
            <a:r>
              <a:rPr lang="en-US" dirty="0"/>
              <a:t>Accommodations</a:t>
            </a:r>
          </a:p>
          <a:p>
            <a:pPr lvl="1"/>
            <a:r>
              <a:rPr lang="en-US" dirty="0"/>
              <a:t>Conflicts</a:t>
            </a:r>
          </a:p>
          <a:p>
            <a:pPr lvl="1"/>
            <a:r>
              <a:rPr lang="en-US" dirty="0"/>
              <a:t>Evidence and Report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82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FABA-3E70-33A5-C437-AB9A17F8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Formal Hearing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054B-8A9B-49BC-925E-A3720039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Hearing notice</a:t>
            </a:r>
          </a:p>
          <a:p>
            <a:r>
              <a:rPr lang="en-US" dirty="0"/>
              <a:t>Witness participation</a:t>
            </a:r>
          </a:p>
          <a:p>
            <a:pPr lvl="1"/>
            <a:r>
              <a:rPr lang="en-US" dirty="0"/>
              <a:t>Written statements</a:t>
            </a:r>
          </a:p>
          <a:p>
            <a:pPr lvl="1"/>
            <a:r>
              <a:rPr lang="en-US" dirty="0"/>
              <a:t>May decline hearing participation</a:t>
            </a:r>
          </a:p>
          <a:p>
            <a:pPr lvl="1"/>
            <a:r>
              <a:rPr lang="en-US" dirty="0"/>
              <a:t>Late involvement</a:t>
            </a:r>
          </a:p>
          <a:p>
            <a:r>
              <a:rPr lang="en-US" dirty="0"/>
              <a:t>Pre-hearing meetings</a:t>
            </a:r>
          </a:p>
          <a:p>
            <a:pPr lvl="1"/>
            <a:r>
              <a:rPr lang="en-US" dirty="0"/>
              <a:t>May request questions or topics from parties/advisors</a:t>
            </a:r>
          </a:p>
          <a:p>
            <a:pPr lvl="1"/>
            <a:r>
              <a:rPr lang="en-US" dirty="0"/>
              <a:t>Formal hearing logistics</a:t>
            </a:r>
          </a:p>
          <a:p>
            <a:r>
              <a:rPr lang="en-US" dirty="0"/>
              <a:t>Disability accommodations</a:t>
            </a:r>
          </a:p>
          <a:p>
            <a:r>
              <a:rPr lang="en-US" dirty="0"/>
              <a:t>Other support</a:t>
            </a:r>
          </a:p>
        </p:txBody>
      </p:sp>
    </p:spTree>
    <p:extLst>
      <p:ext uri="{BB962C8B-B14F-4D97-AF65-F5344CB8AC3E}">
        <p14:creationId xmlns:p14="http://schemas.microsoft.com/office/powerpoint/2010/main" val="29591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4C7C-6FF4-0C78-E297-299ED1E8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C5B3-4420-31BE-54AD-12E590AA6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Evidentiary considerations</a:t>
            </a:r>
          </a:p>
          <a:p>
            <a:r>
              <a:rPr lang="en-US" dirty="0"/>
              <a:t>Hearing administrator (decision-maker)</a:t>
            </a:r>
          </a:p>
          <a:p>
            <a:r>
              <a:rPr lang="en-US" dirty="0"/>
              <a:t>Final investigation report (confirmation)</a:t>
            </a:r>
          </a:p>
          <a:p>
            <a:r>
              <a:rPr lang="en-US" dirty="0"/>
              <a:t>Testimony and questioning</a:t>
            </a:r>
          </a:p>
          <a:p>
            <a:pPr lvl="1"/>
            <a:r>
              <a:rPr lang="en-US" dirty="0"/>
              <a:t>Rationale for irrelevant questions; document</a:t>
            </a:r>
          </a:p>
          <a:p>
            <a:r>
              <a:rPr lang="en-US" dirty="0"/>
              <a:t>Refusal to submit to questioning and inferences</a:t>
            </a:r>
          </a:p>
          <a:p>
            <a:r>
              <a:rPr lang="en-US" dirty="0"/>
              <a:t>Hearing recordings</a:t>
            </a:r>
          </a:p>
        </p:txBody>
      </p:sp>
    </p:spTree>
    <p:extLst>
      <p:ext uri="{BB962C8B-B14F-4D97-AF65-F5344CB8AC3E}">
        <p14:creationId xmlns:p14="http://schemas.microsoft.com/office/powerpoint/2010/main" val="1354180859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CA27173-5F30-43DC-94F1-BF73BA53CED2}" vid="{BCC973E7-A052-466F-B7A9-44D55FF227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5a1719-2628-434b-92be-b92bf2aa51f9">
      <Terms xmlns="http://schemas.microsoft.com/office/infopath/2007/PartnerControls"/>
    </lcf76f155ced4ddcb4097134ff3c332f>
    <TaxCatchAll xmlns="b8742ead-eb69-4e30-b8d3-5c6af35e7d0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70959C8B68E4C8E049C3DC8D02402" ma:contentTypeVersion="17" ma:contentTypeDescription="Create a new document." ma:contentTypeScope="" ma:versionID="fdce966eb610940623dcc0025566b084">
  <xsd:schema xmlns:xsd="http://www.w3.org/2001/XMLSchema" xmlns:xs="http://www.w3.org/2001/XMLSchema" xmlns:p="http://schemas.microsoft.com/office/2006/metadata/properties" xmlns:ns2="fa5a1719-2628-434b-92be-b92bf2aa51f9" xmlns:ns3="b8742ead-eb69-4e30-b8d3-5c6af35e7d0d" targetNamespace="http://schemas.microsoft.com/office/2006/metadata/properties" ma:root="true" ma:fieldsID="6e2bb2c0aeb9ad48b62e206501bf4709" ns2:_="" ns3:_="">
    <xsd:import namespace="fa5a1719-2628-434b-92be-b92bf2aa51f9"/>
    <xsd:import namespace="b8742ead-eb69-4e30-b8d3-5c6af35e7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a1719-2628-434b-92be-b92bf2aa5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42ead-eb69-4e30-b8d3-5c6af35e7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3853a25-665a-44b9-a319-5ccdd74cacb0}" ma:internalName="TaxCatchAll" ma:showField="CatchAllData" ma:web="b8742ead-eb69-4e30-b8d3-5c6af35e7d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4960AD-3385-49CD-98BE-1A2B7399C965}">
  <ds:schemaRefs>
    <ds:schemaRef ds:uri="http://schemas.microsoft.com/office/2006/metadata/properties"/>
    <ds:schemaRef ds:uri="http://schemas.microsoft.com/office/infopath/2007/PartnerControls"/>
    <ds:schemaRef ds:uri="fa5a1719-2628-434b-92be-b92bf2aa51f9"/>
    <ds:schemaRef ds:uri="b8742ead-eb69-4e30-b8d3-5c6af35e7d0d"/>
  </ds:schemaRefs>
</ds:datastoreItem>
</file>

<file path=customXml/itemProps2.xml><?xml version="1.0" encoding="utf-8"?>
<ds:datastoreItem xmlns:ds="http://schemas.openxmlformats.org/officeDocument/2006/customXml" ds:itemID="{1EC3E240-A502-4A53-87BB-854D8353C6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04DBAE-41C6-47AA-94AE-BAE989C562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5a1719-2628-434b-92be-b92bf2aa51f9"/>
    <ds:schemaRef ds:uri="b8742ead-eb69-4e30-b8d3-5c6af35e7d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708</TotalTime>
  <Words>728</Words>
  <Application>Microsoft Office PowerPoint</Application>
  <PresentationFormat>Widescreen</PresentationFormat>
  <Paragraphs>168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Wingdings</vt:lpstr>
      <vt:lpstr>Minnesota State Theme</vt:lpstr>
      <vt:lpstr>Formal Hearing for  Title IX Coordinators</vt:lpstr>
      <vt:lpstr>Policy &amp; Procedure</vt:lpstr>
      <vt:lpstr>Agenda</vt:lpstr>
      <vt:lpstr>Introduction</vt:lpstr>
      <vt:lpstr>Investigation</vt:lpstr>
      <vt:lpstr>Investigation, continued</vt:lpstr>
      <vt:lpstr>Referral to Formal Hearing</vt:lpstr>
      <vt:lpstr>Formal Hearing Preparation</vt:lpstr>
      <vt:lpstr>Hearing Procedures</vt:lpstr>
      <vt:lpstr>Deliberation and Determination</vt:lpstr>
      <vt:lpstr>Appeal of Final Determination </vt:lpstr>
      <vt:lpstr>Long-term Remedies</vt:lpstr>
      <vt:lpstr>Recordkeeping</vt:lpstr>
      <vt:lpstr>Other Resources</vt:lpstr>
      <vt:lpstr>Advisor Guide</vt:lpstr>
      <vt:lpstr>Hearing Administrator Manual</vt:lpstr>
      <vt:lpstr>Hearing Administrator Manual, continued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hearing facilitation September 2025</dc:title>
  <dc:creator>Atteberry, Ashley J</dc:creator>
  <cp:keywords>Title 9 personnel</cp:keywords>
  <cp:lastModifiedBy>Nordin, Thom</cp:lastModifiedBy>
  <cp:revision>4</cp:revision>
  <dcterms:created xsi:type="dcterms:W3CDTF">2025-09-16T12:51:44Z</dcterms:created>
  <dcterms:modified xsi:type="dcterms:W3CDTF">2026-04-22T17:31:52Z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0x010100B6070959C8B68E4C8E049C3DC8D02402</vt:lpwstr>
  </property>
  <property fmtid="{D5CDD505-2E9C-101B-9397-08002B2CF9AE}" pid="3" name="MediaServiceImageTags">
    <vt:lpwstr/>
  </property>
  <property fmtid="{D5CDD505-2E9C-101B-9397-08002B2CF9AE}" pid="4" name="Order">
    <vt:r8>25100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